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417" r:id="rId2"/>
    <p:sldId id="420" r:id="rId3"/>
    <p:sldId id="744" r:id="rId4"/>
    <p:sldId id="745" r:id="rId5"/>
    <p:sldId id="746" r:id="rId6"/>
    <p:sldId id="747" r:id="rId7"/>
    <p:sldId id="748" r:id="rId8"/>
    <p:sldId id="749" r:id="rId9"/>
    <p:sldId id="750" r:id="rId10"/>
    <p:sldId id="751" r:id="rId11"/>
    <p:sldId id="752" r:id="rId12"/>
    <p:sldId id="753" r:id="rId13"/>
    <p:sldId id="754" r:id="rId14"/>
    <p:sldId id="755" r:id="rId15"/>
    <p:sldId id="756" r:id="rId16"/>
    <p:sldId id="757" r:id="rId17"/>
    <p:sldId id="758" r:id="rId18"/>
    <p:sldId id="759" r:id="rId19"/>
    <p:sldId id="760" r:id="rId20"/>
    <p:sldId id="761" r:id="rId21"/>
    <p:sldId id="762" r:id="rId22"/>
    <p:sldId id="763" r:id="rId23"/>
    <p:sldId id="764" r:id="rId24"/>
    <p:sldId id="765" r:id="rId25"/>
    <p:sldId id="766" r:id="rId26"/>
    <p:sldId id="767" r:id="rId27"/>
    <p:sldId id="768" r:id="rId28"/>
    <p:sldId id="769" r:id="rId29"/>
    <p:sldId id="770" r:id="rId30"/>
    <p:sldId id="771" r:id="rId31"/>
    <p:sldId id="772" r:id="rId32"/>
    <p:sldId id="773" r:id="rId33"/>
    <p:sldId id="774" r:id="rId34"/>
    <p:sldId id="775" r:id="rId35"/>
    <p:sldId id="776" r:id="rId36"/>
    <p:sldId id="777" r:id="rId37"/>
    <p:sldId id="778" r:id="rId38"/>
    <p:sldId id="779" r:id="rId39"/>
    <p:sldId id="780" r:id="rId40"/>
    <p:sldId id="781" r:id="rId41"/>
    <p:sldId id="782" r:id="rId42"/>
    <p:sldId id="783" r:id="rId43"/>
    <p:sldId id="784" r:id="rId44"/>
    <p:sldId id="785" r:id="rId45"/>
    <p:sldId id="786" r:id="rId46"/>
    <p:sldId id="787" r:id="rId47"/>
    <p:sldId id="788" r:id="rId48"/>
    <p:sldId id="789" r:id="rId49"/>
    <p:sldId id="790" r:id="rId50"/>
    <p:sldId id="791" r:id="rId51"/>
    <p:sldId id="792" r:id="rId52"/>
    <p:sldId id="793"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F4D"/>
    <a:srgbClr val="05B0F0"/>
    <a:srgbClr val="FF0000"/>
    <a:srgbClr val="0000FF"/>
    <a:srgbClr val="EC5F74"/>
    <a:srgbClr val="FFBA55"/>
    <a:srgbClr val="F4A2AE"/>
    <a:srgbClr val="F18870"/>
    <a:srgbClr val="56CA95"/>
    <a:srgbClr val="58B6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02" autoAdjust="0"/>
    <p:restoredTop sz="96104"/>
  </p:normalViewPr>
  <p:slideViewPr>
    <p:cSldViewPr snapToGrid="0">
      <p:cViewPr varScale="1">
        <p:scale>
          <a:sx n="120" d="100"/>
          <a:sy n="120" d="100"/>
        </p:scale>
        <p:origin x="608"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3391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380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2023/5/27</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2023/5/27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2023/5/27</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5"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7.xml"/><Relationship Id="rId7" Type="http://schemas.openxmlformats.org/officeDocument/2006/relationships/image" Target="../media/image1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1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1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9.xml"/><Relationship Id="rId7" Type="http://schemas.openxmlformats.org/officeDocument/2006/relationships/image" Target="../media/image1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5" Type="http://schemas.openxmlformats.org/officeDocument/2006/relationships/image" Target="../media/image24.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5" Type="http://schemas.openxmlformats.org/officeDocument/2006/relationships/image" Target="../media/image2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en-US" altLang="zh-CN" sz="6000" b="1" dirty="0">
                  <a:solidFill>
                    <a:srgbClr val="B88F4D"/>
                  </a:solidFill>
                  <a:latin typeface="微软雅黑" panose="020B0503020204020204" pitchFamily="34" charset="-122"/>
                  <a:ea typeface="微软雅黑" panose="020B0503020204020204" pitchFamily="34" charset="-122"/>
                </a:rPr>
                <a:t>C</a:t>
              </a:r>
              <a:r>
                <a:rPr lang="zh-CN" altLang="en-US" sz="6000" b="1" dirty="0">
                  <a:solidFill>
                    <a:srgbClr val="B88F4D"/>
                  </a:solidFill>
                  <a:latin typeface="微软雅黑" panose="020B0503020204020204" pitchFamily="34" charset="-122"/>
                  <a:ea typeface="微软雅黑" panose="020B0503020204020204" pitchFamily="34" charset="-122"/>
                </a:rPr>
                <a:t>语言的指针和数组</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70CB74D-2840-8F38-B3BD-01A51EA4E3F0}"/>
              </a:ext>
            </a:extLst>
          </p:cNvPr>
          <p:cNvSpPr/>
          <p:nvPr/>
        </p:nvSpPr>
        <p:spPr>
          <a:xfrm>
            <a:off x="1408158" y="4765334"/>
            <a:ext cx="2916708" cy="426308"/>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1205046"/>
            <a:chOff x="1887176" y="1780606"/>
            <a:chExt cx="2532899" cy="52707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21853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指针变量的间接运算等同于对变量的运算</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a:t>
              </a:r>
              <a:r>
                <a:rPr lang="en-US" altLang="zh-CN" sz="2800" dirty="0" err="1">
                  <a:solidFill>
                    <a:schemeClr val="tx1">
                      <a:lumMod val="85000"/>
                      <a:lumOff val="15000"/>
                    </a:schemeClr>
                  </a:solidFill>
                </a:rPr>
                <a:t>ptr</a:t>
              </a:r>
              <a:r>
                <a:rPr lang="en-US" altLang="zh-CN" sz="2800" dirty="0">
                  <a:solidFill>
                    <a:schemeClr val="tx1">
                      <a:lumMod val="85000"/>
                      <a:lumOff val="15000"/>
                    </a:schemeClr>
                  </a:solidFill>
                </a:rPr>
                <a:t> </a:t>
              </a:r>
              <a:r>
                <a:rPr lang="zh-CN" altLang="en-US" sz="2800" dirty="0">
                  <a:solidFill>
                    <a:schemeClr val="tx1">
                      <a:lumMod val="85000"/>
                      <a:lumOff val="15000"/>
                    </a:schemeClr>
                  </a:solidFill>
                </a:rPr>
                <a:t>与 </a:t>
              </a:r>
              <a:r>
                <a:rPr lang="en-US" altLang="zh-CN" sz="2800" dirty="0">
                  <a:solidFill>
                    <a:schemeClr val="tx1">
                      <a:lumMod val="85000"/>
                      <a:lumOff val="15000"/>
                    </a:schemeClr>
                  </a:solidFill>
                </a:rPr>
                <a:t>object</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1">
            <a:extLst>
              <a:ext uri="{FF2B5EF4-FFF2-40B4-BE49-F238E27FC236}">
                <a16:creationId xmlns:a16="http://schemas.microsoft.com/office/drawing/2014/main" id="{F383ABD5-1B79-5EF2-0145-538A4AEFD5BF}"/>
              </a:ext>
            </a:extLst>
          </p:cNvPr>
          <p:cNvSpPr>
            <a:spLocks noChangeArrowheads="1"/>
          </p:cNvSpPr>
          <p:nvPr/>
        </p:nvSpPr>
        <p:spPr bwMode="auto">
          <a:xfrm>
            <a:off x="1408157" y="2879353"/>
            <a:ext cx="2916708" cy="2312288"/>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 &amp;object;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srgbClr val="00B050"/>
                </a:solidFill>
                <a:effectLst/>
                <a:uLnTx/>
                <a:uFillTx/>
                <a:latin typeface="Consolas" panose="020B0609020204030204" pitchFamily="49" charset="0"/>
              </a:rPr>
              <a:t>//*</a:t>
            </a:r>
            <a:r>
              <a:rPr kumimoji="1" lang="en-US" altLang="zh-CN" sz="2000" b="0" i="0" u="none" strike="noStrike" kern="0" cap="none" spc="0" normalizeH="0" baseline="0" noProof="0" dirty="0" err="1">
                <a:ln>
                  <a:noFill/>
                </a:ln>
                <a:solidFill>
                  <a:srgbClr val="00B05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00B050"/>
                </a:solidFill>
                <a:effectLst/>
                <a:uLnTx/>
                <a:uFillTx/>
                <a:latin typeface="Consolas" panose="020B0609020204030204" pitchFamily="49" charset="0"/>
              </a:rPr>
              <a:t> = *</a:t>
            </a:r>
            <a:r>
              <a:rPr kumimoji="1" lang="en-US" altLang="zh-CN" sz="2000" b="0" i="0" u="none" strike="noStrike" kern="0" cap="none" spc="0" normalizeH="0" baseline="0" noProof="0" dirty="0" err="1">
                <a:ln>
                  <a:noFill/>
                </a:ln>
                <a:solidFill>
                  <a:srgbClr val="00B05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00B050"/>
                </a:solidFill>
                <a:effectLst/>
                <a:uLnTx/>
                <a:uFillTx/>
                <a:latin typeface="Consolas" panose="020B0609020204030204" pitchFamily="49" charset="0"/>
              </a:rPr>
              <a:t> + 1;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object = *</a:t>
            </a: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+ 1;</a:t>
            </a:r>
          </a:p>
        </p:txBody>
      </p:sp>
      <p:sp>
        <p:nvSpPr>
          <p:cNvPr id="7" name="内容占位符 2">
            <a:extLst>
              <a:ext uri="{FF2B5EF4-FFF2-40B4-BE49-F238E27FC236}">
                <a16:creationId xmlns:a16="http://schemas.microsoft.com/office/drawing/2014/main" id="{3970563B-17B9-AFC8-4050-B5D85325B48A}"/>
              </a:ext>
            </a:extLst>
          </p:cNvPr>
          <p:cNvSpPr txBox="1">
            <a:spLocks/>
          </p:cNvSpPr>
          <p:nvPr/>
        </p:nvSpPr>
        <p:spPr bwMode="auto">
          <a:xfrm>
            <a:off x="1408157" y="5553847"/>
            <a:ext cx="5495925" cy="1009650"/>
          </a:xfrm>
          <a:prstGeom prst="rect">
            <a:avLst/>
          </a:prstGeom>
          <a:solidFill>
            <a:srgbClr val="CCECFF"/>
          </a:solidFill>
          <a:ln w="9525">
            <a:solidFill>
              <a:srgbClr val="D34817"/>
            </a:solidFill>
            <a:miter lim="800000"/>
            <a:headEnd/>
            <a:tailEnd/>
          </a:ln>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lw		t0, 0(s1)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t0 &lt;- *ptr</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addi	t0, t0, 1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*ptr + 1</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sw		t0, 0(</a:t>
            </a:r>
            <a:r>
              <a:rPr kumimoji="0" lang="pt-BR" altLang="zh-CN" sz="1600" b="1" i="0" u="none" strike="noStrike" kern="0" cap="none" spc="0" normalizeH="0" baseline="0" noProof="0" dirty="0">
                <a:ln>
                  <a:noFill/>
                </a:ln>
                <a:solidFill>
                  <a:srgbClr val="FF0000"/>
                </a:solidFill>
                <a:effectLst/>
                <a:uLnTx/>
                <a:uFillTx/>
                <a:latin typeface="Consolas" panose="020B0609020204030204" pitchFamily="49" charset="0"/>
                <a:ea typeface="黑体" panose="02010609060101010101" pitchFamily="49" charset="-122"/>
              </a:rPr>
              <a:t>sp</a:t>
            </a: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object= *ptr + 1;</a:t>
            </a:r>
          </a:p>
        </p:txBody>
      </p:sp>
      <p:grpSp>
        <p:nvGrpSpPr>
          <p:cNvPr id="8" name="组合 23">
            <a:extLst>
              <a:ext uri="{FF2B5EF4-FFF2-40B4-BE49-F238E27FC236}">
                <a16:creationId xmlns:a16="http://schemas.microsoft.com/office/drawing/2014/main" id="{48CB4C30-6F2E-C514-2300-75A2062594E2}"/>
              </a:ext>
            </a:extLst>
          </p:cNvPr>
          <p:cNvGrpSpPr>
            <a:grpSpLocks/>
          </p:cNvGrpSpPr>
          <p:nvPr/>
        </p:nvGrpSpPr>
        <p:grpSpPr bwMode="auto">
          <a:xfrm>
            <a:off x="7708814" y="3149698"/>
            <a:ext cx="1898650" cy="1962150"/>
            <a:chOff x="1966868" y="3429000"/>
            <a:chExt cx="1897380" cy="1961515"/>
          </a:xfrm>
        </p:grpSpPr>
        <p:cxnSp>
          <p:nvCxnSpPr>
            <p:cNvPr id="9" name="Line 191">
              <a:extLst>
                <a:ext uri="{FF2B5EF4-FFF2-40B4-BE49-F238E27FC236}">
                  <a16:creationId xmlns:a16="http://schemas.microsoft.com/office/drawing/2014/main" id="{FA162F8E-46E7-9F28-4762-970B597AAB4E}"/>
                </a:ext>
              </a:extLst>
            </p:cNvPr>
            <p:cNvCxnSpPr>
              <a:cxnSpLocks noChangeShapeType="1"/>
            </p:cNvCxnSpPr>
            <p:nvPr/>
          </p:nvCxnSpPr>
          <p:spPr bwMode="auto">
            <a:xfrm>
              <a:off x="1966868" y="4192905"/>
              <a:ext cx="122809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 name="Line 192">
              <a:extLst>
                <a:ext uri="{FF2B5EF4-FFF2-40B4-BE49-F238E27FC236}">
                  <a16:creationId xmlns:a16="http://schemas.microsoft.com/office/drawing/2014/main" id="{DBB9BAC1-7E3E-3CD6-DEE2-309548921F76}"/>
                </a:ext>
              </a:extLst>
            </p:cNvPr>
            <p:cNvCxnSpPr>
              <a:cxnSpLocks noChangeShapeType="1"/>
            </p:cNvCxnSpPr>
            <p:nvPr/>
          </p:nvCxnSpPr>
          <p:spPr bwMode="auto">
            <a:xfrm>
              <a:off x="1977028" y="4411980"/>
              <a:ext cx="122872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 name="Line 193">
              <a:extLst>
                <a:ext uri="{FF2B5EF4-FFF2-40B4-BE49-F238E27FC236}">
                  <a16:creationId xmlns:a16="http://schemas.microsoft.com/office/drawing/2014/main" id="{FF8D4775-7A2B-8A59-BAA5-DDA35F276691}"/>
                </a:ext>
              </a:extLst>
            </p:cNvPr>
            <p:cNvCxnSpPr>
              <a:cxnSpLocks noChangeShapeType="1"/>
            </p:cNvCxnSpPr>
            <p:nvPr/>
          </p:nvCxnSpPr>
          <p:spPr bwMode="auto">
            <a:xfrm>
              <a:off x="1973218" y="4622165"/>
              <a:ext cx="122872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Line 195">
              <a:extLst>
                <a:ext uri="{FF2B5EF4-FFF2-40B4-BE49-F238E27FC236}">
                  <a16:creationId xmlns:a16="http://schemas.microsoft.com/office/drawing/2014/main" id="{AA386273-994C-6698-AD46-40B783A06BDB}"/>
                </a:ext>
              </a:extLst>
            </p:cNvPr>
            <p:cNvCxnSpPr>
              <a:cxnSpLocks noChangeShapeType="1"/>
            </p:cNvCxnSpPr>
            <p:nvPr/>
          </p:nvCxnSpPr>
          <p:spPr bwMode="auto">
            <a:xfrm>
              <a:off x="3194958" y="3866308"/>
              <a:ext cx="351790" cy="63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13" name="Text Box 196">
              <a:extLst>
                <a:ext uri="{FF2B5EF4-FFF2-40B4-BE49-F238E27FC236}">
                  <a16:creationId xmlns:a16="http://schemas.microsoft.com/office/drawing/2014/main" id="{3B9C5975-1B83-9DC2-D2D9-FAEE5726E13A}"/>
                </a:ext>
              </a:extLst>
            </p:cNvPr>
            <p:cNvSpPr txBox="1">
              <a:spLocks noChangeArrowheads="1"/>
            </p:cNvSpPr>
            <p:nvPr/>
          </p:nvSpPr>
          <p:spPr bwMode="auto">
            <a:xfrm>
              <a:off x="3589795" y="3738462"/>
              <a:ext cx="274453" cy="230114"/>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rPr>
                <a:t>fp</a:t>
              </a:r>
              <a:endParaRPr kumimoji="1" lang="zh-CN" alt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14" name="Line 197">
              <a:extLst>
                <a:ext uri="{FF2B5EF4-FFF2-40B4-BE49-F238E27FC236}">
                  <a16:creationId xmlns:a16="http://schemas.microsoft.com/office/drawing/2014/main" id="{DC361564-38FC-3192-1485-29BEC73F3D28}"/>
                </a:ext>
              </a:extLst>
            </p:cNvPr>
            <p:cNvCxnSpPr>
              <a:cxnSpLocks noChangeShapeType="1"/>
            </p:cNvCxnSpPr>
            <p:nvPr/>
          </p:nvCxnSpPr>
          <p:spPr bwMode="auto">
            <a:xfrm>
              <a:off x="1973218" y="3572368"/>
              <a:ext cx="122872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Line 198">
              <a:extLst>
                <a:ext uri="{FF2B5EF4-FFF2-40B4-BE49-F238E27FC236}">
                  <a16:creationId xmlns:a16="http://schemas.microsoft.com/office/drawing/2014/main" id="{29F8064E-8B51-33EF-43E7-EF967E749D0B}"/>
                </a:ext>
              </a:extLst>
            </p:cNvPr>
            <p:cNvCxnSpPr>
              <a:cxnSpLocks noChangeShapeType="1"/>
            </p:cNvCxnSpPr>
            <p:nvPr/>
          </p:nvCxnSpPr>
          <p:spPr bwMode="auto">
            <a:xfrm>
              <a:off x="1966868" y="3973195"/>
              <a:ext cx="122809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Line 199">
              <a:extLst>
                <a:ext uri="{FF2B5EF4-FFF2-40B4-BE49-F238E27FC236}">
                  <a16:creationId xmlns:a16="http://schemas.microsoft.com/office/drawing/2014/main" id="{2DDF1A1C-B570-405F-4BAA-3D031FEF7B7A}"/>
                </a:ext>
              </a:extLst>
            </p:cNvPr>
            <p:cNvCxnSpPr>
              <a:cxnSpLocks noChangeShapeType="1"/>
            </p:cNvCxnSpPr>
            <p:nvPr/>
          </p:nvCxnSpPr>
          <p:spPr bwMode="auto">
            <a:xfrm>
              <a:off x="1966868" y="3763645"/>
              <a:ext cx="122809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 name="Text Box 200">
              <a:extLst>
                <a:ext uri="{FF2B5EF4-FFF2-40B4-BE49-F238E27FC236}">
                  <a16:creationId xmlns:a16="http://schemas.microsoft.com/office/drawing/2014/main" id="{2485FC85-4589-3958-E274-96FE609A348C}"/>
                </a:ext>
              </a:extLst>
            </p:cNvPr>
            <p:cNvSpPr txBox="1">
              <a:spLocks noChangeArrowheads="1"/>
            </p:cNvSpPr>
            <p:nvPr/>
          </p:nvSpPr>
          <p:spPr bwMode="auto">
            <a:xfrm>
              <a:off x="2179451" y="4393888"/>
              <a:ext cx="972487" cy="341202"/>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object:</a:t>
              </a:r>
              <a:r>
                <a:rPr kumimoji="1" lang="zh-CN" altLang="en-US" sz="12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 </a:t>
              </a:r>
              <a:r>
                <a:rPr kumimoji="1" lang="en-US" altLang="zh-CN" sz="12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4</a:t>
              </a:r>
              <a:r>
                <a:rPr kumimoji="1" lang="en-US" altLang="zh-CN" sz="12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5</a:t>
              </a:r>
              <a:endParaRPr kumimoji="1" lang="zh-CN" altLang="en-US" sz="12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19" name="Line 202">
              <a:extLst>
                <a:ext uri="{FF2B5EF4-FFF2-40B4-BE49-F238E27FC236}">
                  <a16:creationId xmlns:a16="http://schemas.microsoft.com/office/drawing/2014/main" id="{E0ACD484-047E-625D-7980-432962ED597A}"/>
                </a:ext>
              </a:extLst>
            </p:cNvPr>
            <p:cNvCxnSpPr>
              <a:cxnSpLocks noChangeShapeType="1"/>
            </p:cNvCxnSpPr>
            <p:nvPr/>
          </p:nvCxnSpPr>
          <p:spPr bwMode="auto">
            <a:xfrm>
              <a:off x="1975758" y="3437890"/>
              <a:ext cx="1270" cy="1952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Line 203">
              <a:extLst>
                <a:ext uri="{FF2B5EF4-FFF2-40B4-BE49-F238E27FC236}">
                  <a16:creationId xmlns:a16="http://schemas.microsoft.com/office/drawing/2014/main" id="{E4F54611-368E-716D-9B40-11FF43FBB737}"/>
                </a:ext>
              </a:extLst>
            </p:cNvPr>
            <p:cNvCxnSpPr>
              <a:cxnSpLocks noChangeShapeType="1"/>
            </p:cNvCxnSpPr>
            <p:nvPr/>
          </p:nvCxnSpPr>
          <p:spPr bwMode="auto">
            <a:xfrm>
              <a:off x="3203848" y="3429000"/>
              <a:ext cx="1270" cy="1952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2" name="Text Box 204">
              <a:extLst>
                <a:ext uri="{FF2B5EF4-FFF2-40B4-BE49-F238E27FC236}">
                  <a16:creationId xmlns:a16="http://schemas.microsoft.com/office/drawing/2014/main" id="{C2002957-10C3-C8C0-A286-AA7ECD812252}"/>
                </a:ext>
              </a:extLst>
            </p:cNvPr>
            <p:cNvSpPr txBox="1">
              <a:spLocks noChangeArrowheads="1"/>
            </p:cNvSpPr>
            <p:nvPr/>
          </p:nvSpPr>
          <p:spPr bwMode="auto">
            <a:xfrm>
              <a:off x="2523708" y="4184405"/>
              <a:ext cx="372812" cy="228526"/>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dirty="0">
                  <a:solidFill>
                    <a:prstClr val="black"/>
                  </a:solidFill>
                  <a:latin typeface="等线" panose="02010600030101010101" pitchFamily="2" charset="-122"/>
                  <a:ea typeface="等线" panose="02010600030101010101" pitchFamily="2" charset="-122"/>
                  <a:cs typeface="Times New Roman" panose="02020603050405020304" pitchFamily="18" charset="0"/>
                </a:rPr>
                <a:t>s1</a:t>
              </a:r>
              <a:endParaRPr kumimoji="1" lang="zh-CN" altLang="en-US" sz="1200" b="1"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3" name="Text Box 206">
              <a:extLst>
                <a:ext uri="{FF2B5EF4-FFF2-40B4-BE49-F238E27FC236}">
                  <a16:creationId xmlns:a16="http://schemas.microsoft.com/office/drawing/2014/main" id="{B916183D-D13E-F875-1772-B40DE888EC70}"/>
                </a:ext>
              </a:extLst>
            </p:cNvPr>
            <p:cNvSpPr txBox="1">
              <a:spLocks noChangeArrowheads="1"/>
            </p:cNvSpPr>
            <p:nvPr/>
          </p:nvSpPr>
          <p:spPr bwMode="auto">
            <a:xfrm>
              <a:off x="2523708" y="3747984"/>
              <a:ext cx="372812" cy="228526"/>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rPr>
                <a:t>ra</a:t>
              </a:r>
              <a:endParaRPr kumimoji="1" lang="zh-CN" alt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24" name="Line 195">
              <a:extLst>
                <a:ext uri="{FF2B5EF4-FFF2-40B4-BE49-F238E27FC236}">
                  <a16:creationId xmlns:a16="http://schemas.microsoft.com/office/drawing/2014/main" id="{130C3AFA-7690-5F59-4549-39AD17D66381}"/>
                </a:ext>
              </a:extLst>
            </p:cNvPr>
            <p:cNvCxnSpPr>
              <a:cxnSpLocks noChangeShapeType="1"/>
            </p:cNvCxnSpPr>
            <p:nvPr/>
          </p:nvCxnSpPr>
          <p:spPr bwMode="auto">
            <a:xfrm>
              <a:off x="3194958" y="4531892"/>
              <a:ext cx="351790" cy="63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5" name="Text Box 196">
              <a:extLst>
                <a:ext uri="{FF2B5EF4-FFF2-40B4-BE49-F238E27FC236}">
                  <a16:creationId xmlns:a16="http://schemas.microsoft.com/office/drawing/2014/main" id="{3AB76A6E-66A1-C7AB-8665-0A62616E1E52}"/>
                </a:ext>
              </a:extLst>
            </p:cNvPr>
            <p:cNvSpPr txBox="1">
              <a:spLocks noChangeArrowheads="1"/>
            </p:cNvSpPr>
            <p:nvPr/>
          </p:nvSpPr>
          <p:spPr bwMode="auto">
            <a:xfrm>
              <a:off x="3589795" y="4400236"/>
              <a:ext cx="274453" cy="228526"/>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rPr>
                <a:t>sp</a:t>
              </a:r>
              <a:endParaRPr kumimoji="1" lang="zh-CN" alt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6" name="Text Box 206">
              <a:extLst>
                <a:ext uri="{FF2B5EF4-FFF2-40B4-BE49-F238E27FC236}">
                  <a16:creationId xmlns:a16="http://schemas.microsoft.com/office/drawing/2014/main" id="{CA6009BD-4E91-9C41-55ED-ECD3C39DC019}"/>
                </a:ext>
              </a:extLst>
            </p:cNvPr>
            <p:cNvSpPr txBox="1">
              <a:spLocks noChangeArrowheads="1"/>
            </p:cNvSpPr>
            <p:nvPr/>
          </p:nvSpPr>
          <p:spPr bwMode="auto">
            <a:xfrm>
              <a:off x="2517363" y="3952705"/>
              <a:ext cx="372812" cy="228526"/>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dirty="0" err="1">
                  <a:solidFill>
                    <a:prstClr val="black"/>
                  </a:solidFill>
                  <a:latin typeface="等线" panose="02010600030101010101" pitchFamily="2" charset="-122"/>
                  <a:ea typeface="等线" panose="02010600030101010101" pitchFamily="2" charset="-122"/>
                  <a:cs typeface="Times New Roman" panose="02020603050405020304" pitchFamily="18" charset="0"/>
                </a:rPr>
                <a:t>fp</a:t>
              </a:r>
              <a:endParaRPr kumimoji="1" lang="zh-CN" altLang="en-US" sz="1200" b="1"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7" name="Text Box 200">
              <a:extLst>
                <a:ext uri="{FF2B5EF4-FFF2-40B4-BE49-F238E27FC236}">
                  <a16:creationId xmlns:a16="http://schemas.microsoft.com/office/drawing/2014/main" id="{A9D6ADA3-1509-6E86-6A1D-7B817D196011}"/>
                </a:ext>
              </a:extLst>
            </p:cNvPr>
            <p:cNvSpPr txBox="1">
              <a:spLocks noChangeArrowheads="1"/>
            </p:cNvSpPr>
            <p:nvPr/>
          </p:nvSpPr>
          <p:spPr bwMode="auto">
            <a:xfrm>
              <a:off x="2515776" y="3521045"/>
              <a:ext cx="485450" cy="230113"/>
            </a:xfrm>
            <a:prstGeom prst="rect">
              <a:avLst/>
            </a:prstGeom>
            <a:noFill/>
            <a:ln>
              <a:noFill/>
            </a:ln>
          </p:spPr>
          <p:txBody>
            <a:bodyPr lIns="18000" tIns="10800" rIns="18000" bIns="10800" upright="1"/>
            <a:lstStyle/>
            <a:p>
              <a:pPr algn="just" eaLnBrk="0" fontAlgn="base" hangingPunct="0">
                <a:spcBef>
                  <a:spcPct val="0"/>
                </a:spcBef>
                <a:spcAft>
                  <a:spcPct val="0"/>
                </a:spcAft>
                <a:defRPr/>
              </a:pPr>
              <a:r>
                <a:rPr kumimoji="1" 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rPr>
                <a:t>......</a:t>
              </a:r>
              <a:endParaRPr kumimoji="1" lang="zh-CN" altLang="en-US" sz="1200" b="1" kern="10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EB364AEC-1090-E60A-2975-9F96A52C1337}"/>
                </a:ext>
              </a:extLst>
            </p:cNvPr>
            <p:cNvCxnSpPr/>
            <p:nvPr/>
          </p:nvCxnSpPr>
          <p:spPr>
            <a:xfrm>
              <a:off x="2591925" y="4628762"/>
              <a:ext cx="0" cy="280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箭头: 圆角右 28">
            <a:extLst>
              <a:ext uri="{FF2B5EF4-FFF2-40B4-BE49-F238E27FC236}">
                <a16:creationId xmlns:a16="http://schemas.microsoft.com/office/drawing/2014/main" id="{29F67340-1D1D-DE1B-DA2D-4244B0A62724}"/>
              </a:ext>
            </a:extLst>
          </p:cNvPr>
          <p:cNvSpPr/>
          <p:nvPr/>
        </p:nvSpPr>
        <p:spPr>
          <a:xfrm rot="5400000">
            <a:off x="4493717" y="4917694"/>
            <a:ext cx="492211" cy="4758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E855C423-3231-DC1F-B6F4-8F62C71F84D0}"/>
              </a:ext>
            </a:extLst>
          </p:cNvPr>
          <p:cNvSpPr txBox="1"/>
          <p:nvPr/>
        </p:nvSpPr>
        <p:spPr>
          <a:xfrm>
            <a:off x="5083928" y="4909511"/>
            <a:ext cx="1107996" cy="369332"/>
          </a:xfrm>
          <a:prstGeom prst="rect">
            <a:avLst/>
          </a:prstGeom>
          <a:noFill/>
        </p:spPr>
        <p:txBody>
          <a:bodyPr wrap="none" rtlCol="0">
            <a:spAutoFit/>
          </a:bodyPr>
          <a:lstStyle/>
          <a:p>
            <a:r>
              <a:rPr lang="zh-CN" altLang="en-US" dirty="0"/>
              <a:t>运算过程</a:t>
            </a:r>
          </a:p>
        </p:txBody>
      </p:sp>
    </p:spTree>
    <p:custDataLst>
      <p:tags r:id="rId1"/>
    </p:custDataLst>
    <p:extLst>
      <p:ext uri="{BB962C8B-B14F-4D97-AF65-F5344CB8AC3E}">
        <p14:creationId xmlns:p14="http://schemas.microsoft.com/office/powerpoint/2010/main" val="208838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20454" cy="1666709"/>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在内存中</a:t>
              </a:r>
              <a:r>
                <a:rPr lang="zh-CN" altLang="en-US" sz="2000" dirty="0">
                  <a:solidFill>
                    <a:srgbClr val="B88F4D"/>
                  </a:solidFill>
                  <a:latin typeface="微软雅黑" panose="020B0503020204020204" pitchFamily="34" charset="-122"/>
                  <a:ea typeface="微软雅黑" panose="020B0503020204020204" pitchFamily="34" charset="-122"/>
                </a:rPr>
                <a:t>连续排列</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的一列数据</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字符序列，字符</a:t>
              </a:r>
              <a:r>
                <a:rPr lang="zh-CN" altLang="en-US" sz="2000" dirty="0">
                  <a:solidFill>
                    <a:srgbClr val="B88F4D"/>
                  </a:solidFill>
                  <a:latin typeface="微软雅黑" panose="020B0503020204020204" pitchFamily="34" charset="-122"/>
                  <a:ea typeface="微软雅黑" panose="020B0503020204020204" pitchFamily="34" charset="-122"/>
                </a:rPr>
                <a:t>数组</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语言中的数组</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09703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20454" cy="1666709"/>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在内存中</a:t>
              </a:r>
              <a:r>
                <a:rPr lang="zh-CN" altLang="en-US" sz="2000" dirty="0">
                  <a:solidFill>
                    <a:srgbClr val="B88F4D"/>
                  </a:solidFill>
                  <a:latin typeface="微软雅黑" panose="020B0503020204020204" pitchFamily="34" charset="-122"/>
                  <a:ea typeface="微软雅黑" panose="020B0503020204020204" pitchFamily="34" charset="-122"/>
                </a:rPr>
                <a:t>连续排列</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的一列数据</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示例：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int x[10];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数组在内存中的分配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96BA1B06-FD11-B0E7-59AB-822EBADB5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9173" y="2103236"/>
            <a:ext cx="3858472" cy="37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上 3">
            <a:extLst>
              <a:ext uri="{FF2B5EF4-FFF2-40B4-BE49-F238E27FC236}">
                <a16:creationId xmlns:a16="http://schemas.microsoft.com/office/drawing/2014/main" id="{46993CAE-223C-3CAA-88D4-B4AC3577A8A2}"/>
              </a:ext>
            </a:extLst>
          </p:cNvPr>
          <p:cNvSpPr/>
          <p:nvPr/>
        </p:nvSpPr>
        <p:spPr>
          <a:xfrm>
            <a:off x="5863280" y="2951310"/>
            <a:ext cx="123568" cy="1637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1554902-B3EF-F76B-A43F-E0A65DBCE7B6}"/>
              </a:ext>
            </a:extLst>
          </p:cNvPr>
          <p:cNvSpPr txBox="1"/>
          <p:nvPr/>
        </p:nvSpPr>
        <p:spPr>
          <a:xfrm>
            <a:off x="5563427" y="2426171"/>
            <a:ext cx="723275" cy="307777"/>
          </a:xfrm>
          <a:prstGeom prst="rect">
            <a:avLst/>
          </a:prstGeom>
          <a:noFill/>
        </p:spPr>
        <p:txBody>
          <a:bodyPr wrap="none" rtlCol="0">
            <a:spAutoFit/>
          </a:bodyPr>
          <a:lstStyle/>
          <a:p>
            <a:r>
              <a:rPr lang="zh-CN" altLang="en-US" sz="1400" dirty="0"/>
              <a:t>高地址</a:t>
            </a:r>
          </a:p>
        </p:txBody>
      </p:sp>
    </p:spTree>
    <p:custDataLst>
      <p:tags r:id="rId1"/>
    </p:custDataLst>
    <p:extLst>
      <p:ext uri="{BB962C8B-B14F-4D97-AF65-F5344CB8AC3E}">
        <p14:creationId xmlns:p14="http://schemas.microsoft.com/office/powerpoint/2010/main" val="4188043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051703"/>
            <a:chOff x="1887176" y="1780606"/>
            <a:chExt cx="2235190" cy="133478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56978" cy="102624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使用下标</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索引（</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index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）访问这个数组中的某个特定的元素</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下标：从这个数组第一个元素开始的偏移量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en-US" altLang="zh-CN" sz="2000" dirty="0">
                  <a:solidFill>
                    <a:srgbClr val="C00000"/>
                  </a:solidFill>
                  <a:latin typeface="微软雅黑" panose="020B0503020204020204" pitchFamily="34" charset="-122"/>
                  <a:ea typeface="微软雅黑" panose="020B0503020204020204" pitchFamily="34" charset="-122"/>
                </a:rPr>
                <a:t>5</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x[</a:t>
              </a:r>
              <a:r>
                <a:rPr lang="en-US" altLang="zh-CN" sz="2000" dirty="0">
                  <a:solidFill>
                    <a:srgbClr val="C00000"/>
                  </a:solidFill>
                  <a:latin typeface="微软雅黑" panose="020B0503020204020204" pitchFamily="34" charset="-122"/>
                  <a:ea typeface="微软雅黑" panose="020B0503020204020204" pitchFamily="34" charset="-122"/>
                </a:rPr>
                <a:t>0</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访问数组的元素</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96BA1B06-FD11-B0E7-59AB-822EBADB5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9173" y="2103236"/>
            <a:ext cx="3858472" cy="37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上 3">
            <a:extLst>
              <a:ext uri="{FF2B5EF4-FFF2-40B4-BE49-F238E27FC236}">
                <a16:creationId xmlns:a16="http://schemas.microsoft.com/office/drawing/2014/main" id="{46993CAE-223C-3CAA-88D4-B4AC3577A8A2}"/>
              </a:ext>
            </a:extLst>
          </p:cNvPr>
          <p:cNvSpPr/>
          <p:nvPr/>
        </p:nvSpPr>
        <p:spPr>
          <a:xfrm>
            <a:off x="5863280" y="2951310"/>
            <a:ext cx="123568" cy="1637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1554902-B3EF-F76B-A43F-E0A65DBCE7B6}"/>
              </a:ext>
            </a:extLst>
          </p:cNvPr>
          <p:cNvSpPr txBox="1"/>
          <p:nvPr/>
        </p:nvSpPr>
        <p:spPr>
          <a:xfrm>
            <a:off x="5563427" y="2426171"/>
            <a:ext cx="723275" cy="307777"/>
          </a:xfrm>
          <a:prstGeom prst="rect">
            <a:avLst/>
          </a:prstGeom>
          <a:noFill/>
        </p:spPr>
        <p:txBody>
          <a:bodyPr wrap="none" rtlCol="0">
            <a:spAutoFit/>
          </a:bodyPr>
          <a:lstStyle/>
          <a:p>
            <a:r>
              <a:rPr lang="zh-CN" altLang="en-US" sz="1400" dirty="0"/>
              <a:t>高地址</a:t>
            </a:r>
          </a:p>
        </p:txBody>
      </p:sp>
    </p:spTree>
    <p:custDataLst>
      <p:tags r:id="rId1"/>
    </p:custDataLst>
    <p:extLst>
      <p:ext uri="{BB962C8B-B14F-4D97-AF65-F5344CB8AC3E}">
        <p14:creationId xmlns:p14="http://schemas.microsoft.com/office/powerpoint/2010/main" val="140794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051703"/>
            <a:chOff x="1887176" y="1780606"/>
            <a:chExt cx="2235190" cy="133478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56978" cy="102624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使用下标</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索引（</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index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）访问这个数组中的某个特定的元素</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下标：从这个数组第一个元素开始的偏移量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en-US" altLang="zh-CN" sz="2000" dirty="0">
                  <a:solidFill>
                    <a:srgbClr val="C00000"/>
                  </a:solidFill>
                  <a:latin typeface="微软雅黑" panose="020B0503020204020204" pitchFamily="34" charset="-122"/>
                  <a:ea typeface="微软雅黑" panose="020B0503020204020204" pitchFamily="34" charset="-122"/>
                </a:rPr>
                <a:t>5</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x[</a:t>
              </a:r>
              <a:r>
                <a:rPr lang="en-US" altLang="zh-CN" sz="2000" dirty="0">
                  <a:solidFill>
                    <a:srgbClr val="C00000"/>
                  </a:solidFill>
                  <a:latin typeface="微软雅黑" panose="020B0503020204020204" pitchFamily="34" charset="-122"/>
                  <a:ea typeface="微软雅黑" panose="020B0503020204020204" pitchFamily="34" charset="-122"/>
                </a:rPr>
                <a:t>0</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访问数组的元素</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96BA1B06-FD11-B0E7-59AB-822EBADB5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692" y="1089982"/>
            <a:ext cx="3858472" cy="37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箭头: 上 3">
            <a:extLst>
              <a:ext uri="{FF2B5EF4-FFF2-40B4-BE49-F238E27FC236}">
                <a16:creationId xmlns:a16="http://schemas.microsoft.com/office/drawing/2014/main" id="{46993CAE-223C-3CAA-88D4-B4AC3577A8A2}"/>
              </a:ext>
            </a:extLst>
          </p:cNvPr>
          <p:cNvSpPr/>
          <p:nvPr/>
        </p:nvSpPr>
        <p:spPr>
          <a:xfrm>
            <a:off x="6400799" y="1938056"/>
            <a:ext cx="123568" cy="1637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1554902-B3EF-F76B-A43F-E0A65DBCE7B6}"/>
              </a:ext>
            </a:extLst>
          </p:cNvPr>
          <p:cNvSpPr txBox="1"/>
          <p:nvPr/>
        </p:nvSpPr>
        <p:spPr>
          <a:xfrm>
            <a:off x="6100946" y="1412917"/>
            <a:ext cx="723275" cy="307777"/>
          </a:xfrm>
          <a:prstGeom prst="rect">
            <a:avLst/>
          </a:prstGeom>
          <a:noFill/>
        </p:spPr>
        <p:txBody>
          <a:bodyPr wrap="none" rtlCol="0">
            <a:spAutoFit/>
          </a:bodyPr>
          <a:lstStyle/>
          <a:p>
            <a:r>
              <a:rPr lang="zh-CN" altLang="en-US" sz="1400" dirty="0"/>
              <a:t>高地址</a:t>
            </a:r>
          </a:p>
        </p:txBody>
      </p:sp>
      <p:sp>
        <p:nvSpPr>
          <p:cNvPr id="7" name="矩形 36">
            <a:extLst>
              <a:ext uri="{FF2B5EF4-FFF2-40B4-BE49-F238E27FC236}">
                <a16:creationId xmlns:a16="http://schemas.microsoft.com/office/drawing/2014/main" id="{36E94332-3B52-A91A-BD13-3B8BDC8CFFEF}"/>
              </a:ext>
            </a:extLst>
          </p:cNvPr>
          <p:cNvSpPr>
            <a:spLocks noChangeArrowheads="1"/>
          </p:cNvSpPr>
          <p:nvPr/>
        </p:nvSpPr>
        <p:spPr bwMode="auto">
          <a:xfrm>
            <a:off x="1025610" y="5211077"/>
            <a:ext cx="7772400" cy="1306513"/>
          </a:xfrm>
          <a:prstGeom prst="rect">
            <a:avLst/>
          </a:prstGeom>
          <a:solidFill>
            <a:srgbClr val="CCECFF"/>
          </a:solidFill>
          <a:ln w="9525">
            <a:solidFill>
              <a:srgbClr val="D34817"/>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	addi	t0, sp, 0		</a:t>
            </a:r>
            <a:r>
              <a:rPr kumimoji="1" lang="pt-BR" altLang="zh-CN" sz="1800" b="1" i="0" u="none" strike="noStrike" kern="0" cap="none" spc="0" normalizeH="0" baseline="0" noProof="0" dirty="0">
                <a:ln>
                  <a:noFill/>
                </a:ln>
                <a:solidFill>
                  <a:srgbClr val="00B050"/>
                </a:solidFill>
                <a:effectLst/>
                <a:uLnTx/>
                <a:uFillTx/>
                <a:latin typeface="Consolas" panose="020B0609020204030204" pitchFamily="49" charset="0"/>
              </a:rPr>
              <a:t># t0 &lt;- </a:t>
            </a:r>
            <a:r>
              <a:rPr kumimoji="1" lang="zh-CN" altLang="en-US" sz="1800" b="1" i="0" u="none" strike="noStrike" kern="0" cap="none" spc="0" normalizeH="0" baseline="0" noProof="0" dirty="0">
                <a:ln>
                  <a:noFill/>
                </a:ln>
                <a:solidFill>
                  <a:srgbClr val="00B050"/>
                </a:solidFill>
                <a:effectLst/>
                <a:uLnTx/>
                <a:uFillTx/>
                <a:latin typeface="Consolas" panose="020B0609020204030204" pitchFamily="49" charset="0"/>
              </a:rPr>
              <a:t>数组的基址</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dirty="0">
                <a:ln>
                  <a:noFill/>
                </a:ln>
                <a:solidFill>
                  <a:prstClr val="black"/>
                </a:solidFill>
                <a:effectLst/>
                <a:uLnTx/>
                <a:uFillTx/>
                <a:latin typeface="Consolas" panose="020B0609020204030204" pitchFamily="49" charset="0"/>
              </a:rPr>
              <a:t>	</a:t>
            </a:r>
            <a:r>
              <a:rPr kumimoji="1" lang="pt-BR" altLang="zh-CN" sz="1800" b="1" i="0" u="none" strike="noStrike" kern="0" cap="none" spc="0" normalizeH="0" baseline="0" noProof="0" dirty="0">
                <a:ln>
                  <a:noFill/>
                </a:ln>
                <a:solidFill>
                  <a:srgbClr val="FF0000"/>
                </a:solidFill>
                <a:effectLst/>
                <a:uLnTx/>
                <a:uFillTx/>
                <a:latin typeface="Consolas" panose="020B0609020204030204" pitchFamily="49" charset="0"/>
              </a:rPr>
              <a:t>lw</a:t>
            </a: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	t1, </a:t>
            </a:r>
            <a:r>
              <a:rPr kumimoji="1" lang="pt-BR" altLang="zh-CN" sz="1800" b="1" i="0" u="none" strike="noStrike" kern="0" cap="none" spc="0" normalizeH="0" baseline="0" noProof="0" dirty="0">
                <a:ln>
                  <a:noFill/>
                </a:ln>
                <a:solidFill>
                  <a:srgbClr val="FF0000"/>
                </a:solidFill>
                <a:effectLst/>
                <a:uLnTx/>
                <a:uFillTx/>
                <a:latin typeface="Consolas" panose="020B0609020204030204" pitchFamily="49" charset="0"/>
              </a:rPr>
              <a:t>0</a:t>
            </a: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(t0)		</a:t>
            </a:r>
            <a:r>
              <a:rPr kumimoji="1" lang="pt-BR" altLang="zh-CN" sz="1800" b="1" i="0" u="none" strike="noStrike" kern="0" cap="none" spc="0" normalizeH="0" baseline="0" noProof="0" dirty="0">
                <a:ln>
                  <a:noFill/>
                </a:ln>
                <a:solidFill>
                  <a:srgbClr val="00B050"/>
                </a:solidFill>
                <a:effectLst/>
                <a:uLnTx/>
                <a:uFillTx/>
                <a:latin typeface="Consolas" panose="020B0609020204030204" pitchFamily="49" charset="0"/>
              </a:rPr>
              <a:t># t1 &lt;- x[0]</a:t>
            </a:r>
          </a:p>
          <a:p>
            <a:pPr marL="0" marR="0" lvl="0" indent="0" defTabSz="914400" eaLnBrk="1" fontAlgn="base" latinLnBrk="0" hangingPunct="1">
              <a:lnSpc>
                <a:spcPct val="100000"/>
              </a:lnSpc>
              <a:spcBef>
                <a:spcPct val="0"/>
              </a:spcBef>
              <a:spcAft>
                <a:spcPct val="0"/>
              </a:spcAft>
              <a:buClrTx/>
              <a:buSzTx/>
              <a:buFontTx/>
              <a:buNone/>
              <a:tabLst/>
              <a:defRPr/>
            </a:pP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    	addi	t1, t1, 1		</a:t>
            </a:r>
            <a:r>
              <a:rPr kumimoji="1" lang="pt-BR" altLang="zh-CN" sz="1800" b="1" i="0" u="none" strike="noStrike" kern="0" cap="none" spc="0" normalizeH="0" baseline="0" noProof="0" dirty="0">
                <a:ln>
                  <a:noFill/>
                </a:ln>
                <a:solidFill>
                  <a:srgbClr val="00B050"/>
                </a:solidFill>
                <a:effectLst/>
                <a:uLnTx/>
                <a:uFillTx/>
                <a:latin typeface="Consolas" panose="020B0609020204030204" pitchFamily="49" charset="0"/>
              </a:rPr>
              <a:t># t1 &lt;- x[0] + 1</a:t>
            </a:r>
          </a:p>
          <a:p>
            <a:pPr marL="0" marR="0" lvl="0" indent="0" defTabSz="914400" eaLnBrk="1" fontAlgn="base" latinLnBrk="0" hangingPunct="1">
              <a:lnSpc>
                <a:spcPct val="100000"/>
              </a:lnSpc>
              <a:spcBef>
                <a:spcPct val="0"/>
              </a:spcBef>
              <a:spcAft>
                <a:spcPct val="0"/>
              </a:spcAft>
              <a:buClrTx/>
              <a:buSzTx/>
              <a:buFontTx/>
              <a:buNone/>
              <a:tabLst/>
              <a:defRPr/>
            </a:pP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	</a:t>
            </a:r>
            <a:r>
              <a:rPr kumimoji="1" lang="pt-BR" altLang="zh-CN" sz="1800" b="1" i="0" u="none" strike="noStrike" kern="0" cap="none" spc="0" normalizeH="0" baseline="0" noProof="0" dirty="0">
                <a:ln>
                  <a:noFill/>
                </a:ln>
                <a:solidFill>
                  <a:srgbClr val="FF0000"/>
                </a:solidFill>
                <a:effectLst/>
                <a:uLnTx/>
                <a:uFillTx/>
                <a:latin typeface="Consolas" panose="020B0609020204030204" pitchFamily="49" charset="0"/>
              </a:rPr>
              <a:t>sw</a:t>
            </a: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	t1, </a:t>
            </a:r>
            <a:r>
              <a:rPr kumimoji="1" lang="pt-BR" altLang="zh-CN" sz="1800" b="1" i="0" u="none" strike="noStrike" kern="0" cap="none" spc="0" normalizeH="0" baseline="0" noProof="0" dirty="0">
                <a:ln>
                  <a:noFill/>
                </a:ln>
                <a:solidFill>
                  <a:srgbClr val="FF0000"/>
                </a:solidFill>
                <a:effectLst/>
                <a:uLnTx/>
                <a:uFillTx/>
                <a:latin typeface="Consolas" panose="020B0609020204030204" pitchFamily="49" charset="0"/>
              </a:rPr>
              <a:t>20</a:t>
            </a:r>
            <a:r>
              <a:rPr kumimoji="1" lang="pt-BR" altLang="zh-CN" sz="1800" b="1" i="0" u="none" strike="noStrike" kern="0" cap="none" spc="0" normalizeH="0" baseline="0" noProof="0" dirty="0">
                <a:ln>
                  <a:noFill/>
                </a:ln>
                <a:solidFill>
                  <a:prstClr val="black"/>
                </a:solidFill>
                <a:effectLst/>
                <a:uLnTx/>
                <a:uFillTx/>
                <a:latin typeface="Consolas" panose="020B0609020204030204" pitchFamily="49" charset="0"/>
              </a:rPr>
              <a:t>(t0)		</a:t>
            </a:r>
            <a:r>
              <a:rPr kumimoji="1" lang="pt-BR" altLang="zh-CN" sz="1800" b="1" i="0" u="none" strike="noStrike" kern="0" cap="none" spc="0" normalizeH="0" baseline="0" noProof="0" dirty="0">
                <a:ln>
                  <a:noFill/>
                </a:ln>
                <a:solidFill>
                  <a:srgbClr val="00B050"/>
                </a:solidFill>
                <a:effectLst/>
                <a:uLnTx/>
                <a:uFillTx/>
                <a:latin typeface="Consolas" panose="020B0609020204030204" pitchFamily="49" charset="0"/>
              </a:rPr>
              <a:t># x[5] = x[0] + 1;</a:t>
            </a:r>
          </a:p>
        </p:txBody>
      </p:sp>
    </p:spTree>
    <p:custDataLst>
      <p:tags r:id="rId1"/>
    </p:custDataLst>
    <p:extLst>
      <p:ext uri="{BB962C8B-B14F-4D97-AF65-F5344CB8AC3E}">
        <p14:creationId xmlns:p14="http://schemas.microsoft.com/office/powerpoint/2010/main" val="283795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125450" cy="2128374"/>
            <a:chOff x="1887176" y="1780606"/>
            <a:chExt cx="2437798"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数组的下标可以是任意的合法</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语言整数表达式</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+ 5] = x[</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+ 1; 	</a:t>
              </a:r>
              <a:r>
                <a:rPr lang="en-US" altLang="zh-CN" sz="2000" dirty="0">
                  <a:solidFill>
                    <a:srgbClr val="00B050"/>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假设</a:t>
              </a:r>
              <a:r>
                <a:rPr lang="en-US" altLang="zh-CN" sz="2000" dirty="0" err="1">
                  <a:solidFill>
                    <a:srgbClr val="00B050"/>
                  </a:solidFill>
                  <a:latin typeface="微软雅黑" panose="020B0503020204020204" pitchFamily="34" charset="-122"/>
                  <a:ea typeface="微软雅黑" panose="020B0503020204020204" pitchFamily="34" charset="-122"/>
                </a:rPr>
                <a:t>i</a:t>
              </a:r>
              <a:r>
                <a:rPr lang="zh-CN" altLang="en-US" sz="2000" dirty="0">
                  <a:solidFill>
                    <a:srgbClr val="00B050"/>
                  </a:solidFill>
                  <a:latin typeface="微软雅黑" panose="020B0503020204020204" pitchFamily="34" charset="-122"/>
                  <a:ea typeface="微软雅黑" panose="020B0503020204020204" pitchFamily="34" charset="-122"/>
                </a:rPr>
                <a:t>被分配给</a:t>
              </a:r>
              <a:r>
                <a:rPr lang="en-US" altLang="zh-CN" sz="2000" dirty="0">
                  <a:solidFill>
                    <a:srgbClr val="00B050"/>
                  </a:solidFill>
                  <a:latin typeface="微软雅黑" panose="020B0503020204020204" pitchFamily="34" charset="-122"/>
                  <a:ea typeface="微软雅黑" panose="020B0503020204020204" pitchFamily="34" charset="-122"/>
                </a:rPr>
                <a:t>s1</a:t>
              </a: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访问数组的元素</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8" name="矩形 1">
            <a:extLst>
              <a:ext uri="{FF2B5EF4-FFF2-40B4-BE49-F238E27FC236}">
                <a16:creationId xmlns:a16="http://schemas.microsoft.com/office/drawing/2014/main" id="{07B789C7-48B8-0398-D160-0C41B82F503F}"/>
              </a:ext>
            </a:extLst>
          </p:cNvPr>
          <p:cNvSpPr>
            <a:spLocks noChangeArrowheads="1"/>
          </p:cNvSpPr>
          <p:nvPr/>
        </p:nvSpPr>
        <p:spPr bwMode="auto">
          <a:xfrm>
            <a:off x="1747493" y="3385060"/>
            <a:ext cx="7544787" cy="3223067"/>
          </a:xfrm>
          <a:prstGeom prst="rect">
            <a:avLst/>
          </a:prstGeom>
          <a:solidFill>
            <a:srgbClr val="CCECFF"/>
          </a:solidFill>
          <a:ln w="9525">
            <a:solidFill>
              <a:srgbClr val="D34817"/>
            </a:solidFill>
            <a:miter lim="800000"/>
            <a:headEnd/>
            <a:tailEnd/>
          </a:ln>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addi	t0, sp, 0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t0 &lt;- </a:t>
            </a:r>
            <a:r>
              <a:rPr kumimoji="1" lang="zh-CN" altLang="en-US" sz="1600" b="1" i="0" u="none" strike="noStrike" kern="0" cap="none" spc="0" normalizeH="0" baseline="0" noProof="0" dirty="0">
                <a:ln>
                  <a:noFill/>
                </a:ln>
                <a:solidFill>
                  <a:srgbClr val="00B050"/>
                </a:solidFill>
                <a:effectLst/>
                <a:uLnTx/>
                <a:uFillTx/>
                <a:latin typeface="Consolas" panose="020B0609020204030204" pitchFamily="49" charset="0"/>
              </a:rPr>
              <a:t>数组的基址</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zh-CN" altLang="en-US" sz="1600" b="1" i="0" u="none" strike="noStrike" kern="0" cap="none" spc="0" normalizeH="0" baseline="0" noProof="0" dirty="0">
                <a:ln>
                  <a:noFill/>
                </a:ln>
                <a:solidFill>
                  <a:prstClr val="black"/>
                </a:solidFill>
                <a:effectLst/>
                <a:uLnTx/>
                <a:uFillTx/>
                <a:latin typeface="Consolas" panose="020B0609020204030204" pitchFamily="49" charset="0"/>
              </a:rPr>
              <a:t>       	</a:t>
            </a: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slli	t1, </a:t>
            </a:r>
            <a:r>
              <a:rPr kumimoji="1" lang="pt-BR" altLang="zh-CN" sz="1600" b="1" i="0" u="none" strike="noStrike" kern="0" cap="none" spc="0" normalizeH="0" baseline="0" noProof="0" dirty="0">
                <a:ln>
                  <a:noFill/>
                </a:ln>
                <a:solidFill>
                  <a:srgbClr val="C00000"/>
                </a:solidFill>
                <a:effectLst/>
                <a:uLnTx/>
                <a:uFillTx/>
                <a:latin typeface="Consolas" panose="020B0609020204030204" pitchFamily="49" charset="0"/>
              </a:rPr>
              <a:t>s1</a:t>
            </a: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2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t1 &lt;- i*4</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add	t1, t0, t1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a:t>
            </a:r>
            <a:r>
              <a:rPr kumimoji="1" lang="zh-CN" altLang="en-US" sz="1600" b="1" i="0" u="none" strike="noStrike" kern="0" cap="none" spc="0" normalizeH="0" baseline="0" noProof="0" dirty="0">
                <a:ln>
                  <a:noFill/>
                </a:ln>
                <a:solidFill>
                  <a:srgbClr val="00B050"/>
                </a:solidFill>
                <a:effectLst/>
                <a:uLnTx/>
                <a:uFillTx/>
                <a:latin typeface="Consolas" panose="020B0609020204030204" pitchFamily="49" charset="0"/>
              </a:rPr>
              <a:t>计算</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x[i]</a:t>
            </a:r>
            <a:r>
              <a:rPr kumimoji="1" lang="zh-CN" altLang="en-US" sz="1600" b="1" i="0" u="none" strike="noStrike" kern="0" cap="none" spc="0" normalizeH="0" baseline="0" noProof="0" dirty="0">
                <a:ln>
                  <a:noFill/>
                </a:ln>
                <a:solidFill>
                  <a:srgbClr val="00B050"/>
                </a:solidFill>
                <a:effectLst/>
                <a:uLnTx/>
                <a:uFillTx/>
                <a:latin typeface="Consolas" panose="020B0609020204030204" pitchFamily="49" charset="0"/>
              </a:rPr>
              <a:t>的地址 </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zh-CN" altLang="en-US" sz="1600" b="1" i="0" u="none" strike="noStrike" kern="0" cap="none" spc="0" normalizeH="0" baseline="0" noProof="0" dirty="0">
                <a:ln>
                  <a:noFill/>
                </a:ln>
                <a:solidFill>
                  <a:prstClr val="black"/>
                </a:solidFill>
                <a:effectLst/>
                <a:uLnTx/>
                <a:uFillTx/>
                <a:latin typeface="Consolas" panose="020B0609020204030204" pitchFamily="49" charset="0"/>
              </a:rPr>
              <a:t>       	</a:t>
            </a: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lw	t2, 0(t1)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t2 &lt;- x[i]</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addi	t2, t2, 1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t2 &lt;- x[i] + 1</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addi	t1, </a:t>
            </a:r>
            <a:r>
              <a:rPr kumimoji="1" lang="pt-BR" altLang="zh-CN" sz="1600" b="1" i="0" u="none" strike="noStrike" kern="0" cap="none" spc="0" normalizeH="0" baseline="0" noProof="0" dirty="0">
                <a:ln>
                  <a:noFill/>
                </a:ln>
                <a:solidFill>
                  <a:srgbClr val="C00000"/>
                </a:solidFill>
                <a:effectLst/>
                <a:uLnTx/>
                <a:uFillTx/>
                <a:latin typeface="Consolas" panose="020B0609020204030204" pitchFamily="49" charset="0"/>
              </a:rPr>
              <a:t>s1</a:t>
            </a: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5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t1 &lt;- i + 5</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slli	t1, t1, 2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t1 &lt;- (i + 5)*4</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		add	t1, t0, t1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a:t>
            </a:r>
            <a:r>
              <a:rPr kumimoji="1" lang="zh-CN" altLang="en-US" sz="1600" b="1" i="0" u="none" strike="noStrike" kern="0" cap="none" spc="0" normalizeH="0" baseline="0" noProof="0" dirty="0">
                <a:ln>
                  <a:noFill/>
                </a:ln>
                <a:solidFill>
                  <a:srgbClr val="00B050"/>
                </a:solidFill>
                <a:effectLst/>
                <a:uLnTx/>
                <a:uFillTx/>
                <a:latin typeface="Consolas" panose="020B0609020204030204" pitchFamily="49" charset="0"/>
              </a:rPr>
              <a:t>计算</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x[i + 5]</a:t>
            </a:r>
            <a:r>
              <a:rPr kumimoji="1" lang="zh-CN" altLang="en-US" sz="1600" b="1" i="0" u="none" strike="noStrike" kern="0" cap="none" spc="0" normalizeH="0" baseline="0" noProof="0" dirty="0">
                <a:ln>
                  <a:noFill/>
                </a:ln>
                <a:solidFill>
                  <a:srgbClr val="00B050"/>
                </a:solidFill>
                <a:effectLst/>
                <a:uLnTx/>
                <a:uFillTx/>
                <a:latin typeface="Consolas" panose="020B0609020204030204" pitchFamily="49" charset="0"/>
              </a:rPr>
              <a:t>的地址 </a:t>
            </a:r>
          </a:p>
          <a:p>
            <a:pPr marL="273050" marR="0" lvl="0" indent="-273050" defTabSz="914400" eaLnBrk="1" fontAlgn="base" latinLnBrk="0" hangingPunct="1">
              <a:lnSpc>
                <a:spcPct val="100000"/>
              </a:lnSpc>
              <a:spcBef>
                <a:spcPts val="575"/>
              </a:spcBef>
              <a:spcAft>
                <a:spcPct val="0"/>
              </a:spcAft>
              <a:buClrTx/>
              <a:buSzTx/>
              <a:buFont typeface="Wingdings 2" panose="05020102010507070707" pitchFamily="18" charset="2"/>
              <a:buNone/>
              <a:tabLst/>
              <a:defRPr/>
            </a:pPr>
            <a:r>
              <a:rPr kumimoji="1" lang="zh-CN" altLang="en-US" sz="1600" b="1" i="0" u="none" strike="noStrike" kern="0" cap="none" spc="0" normalizeH="0" baseline="0" noProof="0" dirty="0">
                <a:ln>
                  <a:noFill/>
                </a:ln>
                <a:solidFill>
                  <a:prstClr val="black"/>
                </a:solidFill>
                <a:effectLst/>
                <a:uLnTx/>
                <a:uFillTx/>
                <a:latin typeface="Consolas" panose="020B0609020204030204" pitchFamily="49" charset="0"/>
              </a:rPr>
              <a:t>		</a:t>
            </a:r>
            <a:r>
              <a:rPr kumimoji="1" lang="pt-BR" altLang="zh-CN" sz="1600" b="1" i="0" u="none" strike="noStrike" kern="0" cap="none" spc="0" normalizeH="0" baseline="0" noProof="0" dirty="0">
                <a:ln>
                  <a:noFill/>
                </a:ln>
                <a:solidFill>
                  <a:prstClr val="black"/>
                </a:solidFill>
                <a:effectLst/>
                <a:uLnTx/>
                <a:uFillTx/>
                <a:latin typeface="Consolas" panose="020B0609020204030204" pitchFamily="49" charset="0"/>
              </a:rPr>
              <a:t>sw	t2, 0(t1)		</a:t>
            </a:r>
            <a:r>
              <a:rPr kumimoji="1" lang="pt-BR" altLang="zh-CN" sz="1600" b="1" i="0" u="none" strike="noStrike" kern="0" cap="none" spc="0" normalizeH="0" baseline="0" noProof="0" dirty="0">
                <a:ln>
                  <a:noFill/>
                </a:ln>
                <a:solidFill>
                  <a:srgbClr val="00B050"/>
                </a:solidFill>
                <a:effectLst/>
                <a:uLnTx/>
                <a:uFillTx/>
                <a:latin typeface="Consolas" panose="020B0609020204030204" pitchFamily="49" charset="0"/>
              </a:rPr>
              <a:t># x[i+5] = x[i] + 1;</a:t>
            </a:r>
          </a:p>
        </p:txBody>
      </p:sp>
    </p:spTree>
    <p:custDataLst>
      <p:tags r:id="rId1"/>
    </p:custDataLst>
    <p:extLst>
      <p:ext uri="{BB962C8B-B14F-4D97-AF65-F5344CB8AC3E}">
        <p14:creationId xmlns:p14="http://schemas.microsoft.com/office/powerpoint/2010/main" val="437876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125450" cy="2128374"/>
            <a:chOff x="1887176" y="1780606"/>
            <a:chExt cx="2437798"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数组的名字：数组的基址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：执行效果上等价于“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&amp;x[0]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x[5]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执行效果上等价于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：访问同一个内存单元的值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数组与指针之间的关系</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AC38177E-B37A-5FA0-5BA0-8DB37F8C7E85}"/>
              </a:ext>
            </a:extLst>
          </p:cNvPr>
          <p:cNvSpPr/>
          <p:nvPr/>
        </p:nvSpPr>
        <p:spPr>
          <a:xfrm>
            <a:off x="1436423" y="5417667"/>
            <a:ext cx="2626325" cy="371475"/>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4" name="矩形 1">
            <a:extLst>
              <a:ext uri="{FF2B5EF4-FFF2-40B4-BE49-F238E27FC236}">
                <a16:creationId xmlns:a16="http://schemas.microsoft.com/office/drawing/2014/main" id="{5AAF41E9-DB85-82D3-F1BC-0883F7ED073E}"/>
              </a:ext>
            </a:extLst>
          </p:cNvPr>
          <p:cNvSpPr>
            <a:spLocks noChangeArrowheads="1"/>
          </p:cNvSpPr>
          <p:nvPr/>
        </p:nvSpPr>
        <p:spPr bwMode="auto">
          <a:xfrm>
            <a:off x="1436423" y="4454612"/>
            <a:ext cx="2626325" cy="1334530"/>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x[10];</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 x;</a:t>
            </a:r>
          </a:p>
        </p:txBody>
      </p:sp>
      <p:sp>
        <p:nvSpPr>
          <p:cNvPr id="6" name="内容占位符 2">
            <a:extLst>
              <a:ext uri="{FF2B5EF4-FFF2-40B4-BE49-F238E27FC236}">
                <a16:creationId xmlns:a16="http://schemas.microsoft.com/office/drawing/2014/main" id="{AD15B590-E3C5-5C5A-D4C2-23794E0A3498}"/>
              </a:ext>
            </a:extLst>
          </p:cNvPr>
          <p:cNvSpPr txBox="1">
            <a:spLocks/>
          </p:cNvSpPr>
          <p:nvPr/>
        </p:nvSpPr>
        <p:spPr bwMode="auto">
          <a:xfrm>
            <a:off x="5178725" y="4454612"/>
            <a:ext cx="4471901" cy="1020762"/>
          </a:xfrm>
          <a:prstGeom prst="rect">
            <a:avLst/>
          </a:prstGeom>
          <a:solidFill>
            <a:srgbClr val="CCECFF"/>
          </a:solidFill>
          <a:ln w="9525">
            <a:solidFill>
              <a:srgbClr val="D34817"/>
            </a:solidFill>
            <a:miter lim="800000"/>
            <a:headEnd/>
            <a:tailEnd/>
          </a:ln>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 </a:t>
            </a:r>
            <a:r>
              <a:rPr kumimoji="0" lang="zh-CN" altLang="en-US"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假设</a:t>
            </a:r>
            <a:r>
              <a:rPr kumimoji="0" lang="en-US" altLang="zh-CN" sz="1600" b="1" i="0" u="none" strike="noStrike" kern="0" cap="none" spc="0" normalizeH="0" baseline="0" noProof="0" dirty="0" err="1">
                <a:ln>
                  <a:noFill/>
                </a:ln>
                <a:solidFill>
                  <a:srgbClr val="00B050"/>
                </a:solidFill>
                <a:effectLst/>
                <a:uLnTx/>
                <a:uFillTx/>
                <a:latin typeface="黑体" panose="02010609060101010101" pitchFamily="49" charset="-122"/>
                <a:ea typeface="黑体" panose="02010609060101010101" pitchFamily="49" charset="-122"/>
              </a:rPr>
              <a:t>ptr</a:t>
            </a:r>
            <a:r>
              <a:rPr kumimoji="0" lang="zh-CN" altLang="en-US"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被分配给</a:t>
            </a:r>
            <a:r>
              <a:rPr kumimoji="0" lang="en-US" altLang="zh-CN"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s1</a:t>
            </a:r>
            <a:endParaRPr kumimoji="0" lang="pt-BR" altLang="zh-CN"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endParaRP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addi	t0, sp, 0   </a:t>
            </a:r>
            <a:r>
              <a:rPr kumimoji="0" lang="pt-BR" altLang="zh-CN"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 t0 &lt;- </a:t>
            </a:r>
            <a:r>
              <a:rPr kumimoji="0" lang="zh-CN" altLang="en-US"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数组的基址</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mv		s1, t0	   </a:t>
            </a:r>
            <a:r>
              <a:rPr kumimoji="0" lang="pt-BR" altLang="zh-CN" sz="1600" b="1" i="0" u="none" strike="noStrike" kern="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rPr>
              <a:t># ptr = x;</a:t>
            </a:r>
          </a:p>
        </p:txBody>
      </p:sp>
    </p:spTree>
    <p:custDataLst>
      <p:tags r:id="rId1"/>
    </p:custDataLst>
    <p:extLst>
      <p:ext uri="{BB962C8B-B14F-4D97-AF65-F5344CB8AC3E}">
        <p14:creationId xmlns:p14="http://schemas.microsoft.com/office/powerpoint/2010/main" val="51494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125450" cy="2590040"/>
            <a:chOff x="1887176" y="1780606"/>
            <a:chExt cx="2437798" cy="1132858"/>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82431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两者的区别</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：指针变量，可以被重新赋值</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：数组名，固定的地址，不能被重新赋值</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 =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rgbClr val="00B050"/>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非合法操作！</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数组与指针之间的关系</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46167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3200" dirty="0">
                <a:solidFill>
                  <a:schemeClr val="bg1"/>
                </a:solidFill>
                <a:ea typeface="微软雅黑" panose="020B0503020204020204" pitchFamily="34" charset="-122"/>
              </a:rPr>
              <a:t>指针作为参数传递</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88051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125450" cy="2128373"/>
            <a:chOff x="1887176" y="1780606"/>
            <a:chExt cx="2437798"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使用指针，可以构建能够修改调用者局部变量的函数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函数的副作用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谨慎使用</a:t>
              </a:r>
              <a:endParaRPr lang="zh-CN" altLang="en-US" sz="2000" dirty="0">
                <a:solidFill>
                  <a:srgbClr val="00B050"/>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参数传递：指针作参数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92763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3200" dirty="0">
                <a:solidFill>
                  <a:schemeClr val="bg1"/>
                </a:solidFill>
                <a:ea typeface="微软雅黑" panose="020B0503020204020204" pitchFamily="34" charset="-122"/>
              </a:rPr>
              <a:t>指针和数组的内存分配</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7605" y="1273710"/>
            <a:ext cx="10125450" cy="1205045"/>
            <a:chOff x="1887176" y="1780606"/>
            <a:chExt cx="2437798" cy="52707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218531"/>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指针作参数传递的经典示例：</a:t>
              </a:r>
              <a:r>
                <a:rPr lang="en-US" altLang="zh-CN" sz="2800" dirty="0">
                  <a:solidFill>
                    <a:schemeClr val="tx1">
                      <a:lumMod val="85000"/>
                      <a:lumOff val="15000"/>
                    </a:schemeClr>
                  </a:solidFill>
                </a:rPr>
                <a:t>Swap</a:t>
              </a:r>
              <a:r>
                <a:rPr lang="zh-CN" altLang="en-US" sz="2800" dirty="0">
                  <a:solidFill>
                    <a:schemeClr val="tx1">
                      <a:lumMod val="85000"/>
                      <a:lumOff val="15000"/>
                    </a:schemeClr>
                  </a:solidFill>
                </a:rPr>
                <a:t>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4A79415D-61F6-7B83-1825-F24CA6F32D48}"/>
              </a:ext>
            </a:extLst>
          </p:cNvPr>
          <p:cNvSpPr txBox="1">
            <a:spLocks/>
          </p:cNvSpPr>
          <p:nvPr/>
        </p:nvSpPr>
        <p:spPr bwMode="auto">
          <a:xfrm>
            <a:off x="1914882" y="1979130"/>
            <a:ext cx="7074709" cy="4798551"/>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#include &lt;</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stdio.h</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&gt;</a:t>
            </a: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endPar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void Swap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firstVal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secondVal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endPar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int main() </a:t>
            </a: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valueA</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3;	</a:t>
            </a:r>
            <a:endPar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valueB</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4;              </a:t>
            </a:r>
            <a:endPar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Swap (</a:t>
            </a:r>
            <a:r>
              <a:rPr kumimoji="0" lang="en-US" altLang="zh-CN" sz="1400" b="1" i="0" u="none" strike="noStrike" kern="1200" cap="none" spc="0" normalizeH="0" baseline="0" noProof="0" dirty="0" err="1">
                <a:ln>
                  <a:noFill/>
                </a:ln>
                <a:solidFill>
                  <a:srgbClr val="FF0000"/>
                </a:solidFill>
                <a:effectLst/>
                <a:uLnTx/>
                <a:uFillTx/>
                <a:latin typeface="Consolas" panose="020B0609020204030204" pitchFamily="49" charset="0"/>
              </a:rPr>
              <a:t>valueA</a:t>
            </a:r>
            <a:r>
              <a:rPr kumimoji="0" lang="en-US" altLang="zh-CN" sz="1400" b="1" i="0" u="none" strike="noStrike" kern="1200" cap="none" spc="0" normalizeH="0" baseline="0" noProof="0" dirty="0">
                <a:ln>
                  <a:noFill/>
                </a:ln>
                <a:solidFill>
                  <a:srgbClr val="FF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rgbClr val="FF0000"/>
                </a:solidFill>
                <a:effectLst/>
                <a:uLnTx/>
                <a:uFillTx/>
                <a:latin typeface="Consolas" panose="020B0609020204030204" pitchFamily="49" charset="0"/>
              </a:rPr>
              <a:t>valueB</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printf</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valueA</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%d and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valueB</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%d\n",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valueA</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valueB</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endPar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highlight>
                  <a:srgbClr val="FFFF00"/>
                </a:highlight>
                <a:uLnTx/>
                <a:uFillTx/>
                <a:latin typeface="Consolas" panose="020B0609020204030204" pitchFamily="49" charset="0"/>
              </a:rPr>
              <a:t>void Swap (int </a:t>
            </a:r>
            <a:r>
              <a:rPr kumimoji="0" lang="en-US" altLang="zh-CN" sz="1400" b="1" i="0" u="none" strike="noStrike" kern="1200" cap="none" spc="0" normalizeH="0" baseline="0" noProof="0" dirty="0" err="1">
                <a:ln>
                  <a:noFill/>
                </a:ln>
                <a:solidFill>
                  <a:sysClr val="windowText" lastClr="000000"/>
                </a:solidFill>
                <a:effectLst/>
                <a:highlight>
                  <a:srgbClr val="FFFF00"/>
                </a:highlight>
                <a:uLnTx/>
                <a:uFillTx/>
                <a:latin typeface="Consolas" panose="020B0609020204030204" pitchFamily="49" charset="0"/>
              </a:rPr>
              <a:t>firstVal</a:t>
            </a:r>
            <a:r>
              <a:rPr kumimoji="0" lang="en-US" altLang="zh-CN" sz="1400" b="1" i="0" u="none" strike="noStrike" kern="1200" cap="none" spc="0" normalizeH="0" baseline="0" noProof="0" dirty="0">
                <a:ln>
                  <a:noFill/>
                </a:ln>
                <a:solidFill>
                  <a:sysClr val="windowText" lastClr="000000"/>
                </a:solidFill>
                <a:effectLst/>
                <a:highlight>
                  <a:srgbClr val="FFFF00"/>
                </a:highlight>
                <a:uLnTx/>
                <a:uFillTx/>
                <a:latin typeface="Consolas" panose="020B0609020204030204" pitchFamily="49" charset="0"/>
              </a:rPr>
              <a:t>, int </a:t>
            </a:r>
            <a:r>
              <a:rPr kumimoji="0" lang="en-US" altLang="zh-CN" sz="1400" b="1" i="0" u="none" strike="noStrike" kern="1200" cap="none" spc="0" normalizeH="0" baseline="0" noProof="0" dirty="0" err="1">
                <a:ln>
                  <a:noFill/>
                </a:ln>
                <a:solidFill>
                  <a:sysClr val="windowText" lastClr="000000"/>
                </a:solidFill>
                <a:effectLst/>
                <a:highlight>
                  <a:srgbClr val="FFFF00"/>
                </a:highlight>
                <a:uLnTx/>
                <a:uFillTx/>
                <a:latin typeface="Consolas" panose="020B0609020204030204" pitchFamily="49" charset="0"/>
              </a:rPr>
              <a:t>secondVal</a:t>
            </a:r>
            <a:r>
              <a:rPr kumimoji="0" lang="en-US" altLang="zh-CN" sz="1400" b="1" i="0" u="none" strike="noStrike" kern="1200" cap="none" spc="0" normalizeH="0" baseline="0" noProof="0" dirty="0">
                <a:ln>
                  <a:noFill/>
                </a:ln>
                <a:solidFill>
                  <a:sysClr val="windowText" lastClr="000000"/>
                </a:solidFill>
                <a:effectLst/>
                <a:highlight>
                  <a:srgbClr val="FFFF00"/>
                </a:highlight>
                <a:uLnTx/>
                <a:uFillTx/>
                <a:latin typeface="Consolas" panose="020B0609020204030204" pitchFamily="49" charset="0"/>
              </a:rPr>
              <a:t>) </a:t>
            </a:r>
            <a:endParaRPr kumimoji="0" lang="en-US" altLang="zh-CN" sz="1400" b="1" i="0" u="none" strike="noStrike" kern="1200" cap="none" spc="0" normalizeH="0" baseline="0" noProof="0" dirty="0">
              <a:ln>
                <a:noFill/>
              </a:ln>
              <a:solidFill>
                <a:srgbClr val="00B050"/>
              </a:solidFill>
              <a:effectLst/>
              <a:highlight>
                <a:srgbClr val="FFFF00"/>
              </a:highligh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tempVal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endPar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tempVal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firstVal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firstVal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secondVal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secondVal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tempVal</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p>
        </p:txBody>
      </p:sp>
    </p:spTree>
    <p:custDataLst>
      <p:tags r:id="rId1"/>
    </p:custDataLst>
    <p:extLst>
      <p:ext uri="{BB962C8B-B14F-4D97-AF65-F5344CB8AC3E}">
        <p14:creationId xmlns:p14="http://schemas.microsoft.com/office/powerpoint/2010/main" val="244882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A9FB9A4C-E9C2-A94E-C34C-3CFAA5053A18}"/>
              </a:ext>
            </a:extLst>
          </p:cNvPr>
          <p:cNvSpPr txBox="1">
            <a:spLocks/>
          </p:cNvSpPr>
          <p:nvPr/>
        </p:nvSpPr>
        <p:spPr bwMode="auto">
          <a:xfrm>
            <a:off x="815986" y="1290448"/>
            <a:ext cx="5911850" cy="2649474"/>
          </a:xfrm>
          <a:prstGeom prst="rect">
            <a:avLst/>
          </a:prstGeom>
          <a:solidFill>
            <a:srgbClr val="D34817">
              <a:lumMod val="20000"/>
              <a:lumOff val="80000"/>
            </a:srgbClr>
          </a:solidFill>
          <a:ln>
            <a:solidFill>
              <a:srgbClr val="D34817"/>
            </a:solidFill>
          </a:ln>
        </p:spPr>
        <p:txBody>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int</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main() </a:t>
            </a: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int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valueA</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 3;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srgbClr val="00B050"/>
                </a:solidFill>
                <a:effectLst/>
                <a:uLnTx/>
                <a:uFillTx/>
                <a:latin typeface="Consolas" panose="020B0609020204030204" pitchFamily="49" charset="0"/>
              </a:rPr>
              <a:t>s1</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int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valueB</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 4;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srgbClr val="00B050"/>
                </a:solidFill>
                <a:effectLst/>
                <a:uLnTx/>
                <a:uFillTx/>
                <a:latin typeface="Consolas" panose="020B0609020204030204" pitchFamily="49" charset="0"/>
              </a:rPr>
              <a:t>s2</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Swap (</a:t>
            </a:r>
            <a:r>
              <a:rPr kumimoji="0" lang="en-US" altLang="zh-CN" sz="1200" b="1" i="0" u="none" strike="noStrike" kern="1200" cap="none" spc="0" normalizeH="0" baseline="0" noProof="0" dirty="0" err="1">
                <a:ln>
                  <a:noFill/>
                </a:ln>
                <a:solidFill>
                  <a:srgbClr val="FF0000"/>
                </a:solidFill>
                <a:effectLst/>
                <a:uLnTx/>
                <a:uFillTx/>
                <a:latin typeface="Consolas" panose="020B0609020204030204" pitchFamily="49" charset="0"/>
              </a:rPr>
              <a:t>valueA</a:t>
            </a:r>
            <a:r>
              <a:rPr kumimoji="0" lang="en-US" altLang="zh-CN" sz="1200" b="1" i="0" u="none" strike="noStrike" kern="1200" cap="none" spc="0" normalizeH="0" baseline="0" noProof="0" dirty="0">
                <a:ln>
                  <a:noFill/>
                </a:ln>
                <a:solidFill>
                  <a:srgbClr val="FF0000"/>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srgbClr val="FF0000"/>
                </a:solidFill>
                <a:effectLst/>
                <a:uLnTx/>
                <a:uFillTx/>
                <a:latin typeface="Consolas" panose="020B0609020204030204" pitchFamily="49" charset="0"/>
              </a:rPr>
              <a:t>valueB</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void Swap (int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firstVal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int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secondVal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 a0,a1</a:t>
            </a: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int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tempVal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en-US" altLang="zh-CN" sz="1200" b="1" i="0" u="none" strike="noStrike" kern="1200" cap="none" spc="0" normalizeH="0" baseline="0" noProof="0" dirty="0" err="1">
                <a:ln>
                  <a:noFill/>
                </a:ln>
                <a:solidFill>
                  <a:srgbClr val="00B050"/>
                </a:solidFill>
                <a:effectLst/>
                <a:uLnTx/>
                <a:uFillTx/>
                <a:latin typeface="Consolas" panose="020B0609020204030204" pitchFamily="49" charset="0"/>
              </a:rPr>
              <a:t>s1</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tempVal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firstVal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firstVal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secondVal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prstClr val="black"/>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secondVal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 = </a:t>
            </a:r>
            <a:r>
              <a:rPr kumimoji="0" lang="en-US" altLang="zh-CN" sz="1200" b="1" i="0" u="none" strike="noStrike" kern="1200" cap="none" spc="0" normalizeH="0" baseline="0" noProof="0" dirty="0" err="1">
                <a:ln>
                  <a:noFill/>
                </a:ln>
                <a:solidFill>
                  <a:prstClr val="black"/>
                </a:solidFill>
                <a:effectLst/>
                <a:uLnTx/>
                <a:uFillTx/>
                <a:latin typeface="Consolas" panose="020B0609020204030204" pitchFamily="49" charset="0"/>
              </a:rPr>
              <a:t>tempVal</a:t>
            </a: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
                <a:srgbClr val="D34817"/>
              </a:buClr>
              <a:buSzPct val="85000"/>
              <a:buFont typeface="Wingdings 2" pitchFamily="18" charset="2"/>
              <a:buNone/>
              <a:tabLst/>
              <a:defRPr/>
            </a:pPr>
            <a:r>
              <a:rPr kumimoji="0" lang="en-US" altLang="zh-CN" sz="1200" b="1" i="0" u="none" strike="noStrike" kern="1200" cap="none" spc="0" normalizeH="0" baseline="0" noProof="0" dirty="0">
                <a:ln>
                  <a:noFill/>
                </a:ln>
                <a:solidFill>
                  <a:prstClr val="black"/>
                </a:solidFill>
                <a:effectLst/>
                <a:uLnTx/>
                <a:uFillTx/>
                <a:latin typeface="Consolas" panose="020B0609020204030204" pitchFamily="49" charset="0"/>
              </a:rPr>
              <a:t>}</a:t>
            </a:r>
          </a:p>
        </p:txBody>
      </p:sp>
      <p:sp>
        <p:nvSpPr>
          <p:cNvPr id="7" name="内容占位符 2">
            <a:extLst>
              <a:ext uri="{FF2B5EF4-FFF2-40B4-BE49-F238E27FC236}">
                <a16:creationId xmlns:a16="http://schemas.microsoft.com/office/drawing/2014/main" id="{F3977850-C79A-52D7-8C93-6C5BE3FCF6EA}"/>
              </a:ext>
            </a:extLst>
          </p:cNvPr>
          <p:cNvSpPr txBox="1">
            <a:spLocks/>
          </p:cNvSpPr>
          <p:nvPr/>
        </p:nvSpPr>
        <p:spPr bwMode="auto">
          <a:xfrm>
            <a:off x="815986" y="4122034"/>
            <a:ext cx="5911850" cy="2606225"/>
          </a:xfrm>
          <a:prstGeom prst="rect">
            <a:avLst/>
          </a:prstGeom>
          <a:solidFill>
            <a:srgbClr val="CCECFF"/>
          </a:solidFill>
          <a:ln>
            <a:solidFill>
              <a:srgbClr val="D34817"/>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01 </a:t>
            </a:r>
            <a:r>
              <a:rPr kumimoji="0" lang="pt-BR" altLang="zh-CN" sz="1200" b="1" i="0" u="none" strike="noStrike" kern="1200" cap="none" spc="0" normalizeH="0" baseline="0" noProof="0" dirty="0">
                <a:ln>
                  <a:noFill/>
                </a:ln>
                <a:solidFill>
                  <a:srgbClr val="FF0000"/>
                </a:solidFill>
                <a:effectLst/>
                <a:uLnTx/>
                <a:uFillTx/>
                <a:latin typeface="Consolas" panose="020B0609020204030204" pitchFamily="49" charset="0"/>
              </a:rPr>
              <a:t>Swap:	</a:t>
            </a: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addi	sp, sp, -4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a:t>
            </a:r>
            <a:r>
              <a:rPr kumimoji="0" lang="zh-CN" altLang="en-US" sz="1200" b="1" i="0" u="none" strike="noStrike" kern="1200" cap="none" spc="0" normalizeH="0" baseline="0" noProof="0" dirty="0">
                <a:ln>
                  <a:noFill/>
                </a:ln>
                <a:solidFill>
                  <a:srgbClr val="00B050"/>
                </a:solidFill>
                <a:effectLst/>
                <a:uLnTx/>
                <a:uFillTx/>
                <a:latin typeface="Consolas" panose="020B0609020204030204" pitchFamily="49" charset="0"/>
              </a:rPr>
              <a:t>分配栈帧</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02</a:t>
            </a:r>
            <a:r>
              <a:rPr lang="en-US" altLang="zh-CN" sz="1200" dirty="0">
                <a:solidFill>
                  <a:sysClr val="windowText" lastClr="000000"/>
                </a:solidFill>
                <a:latin typeface="Consolas" panose="020B0609020204030204" pitchFamily="49" charset="0"/>
              </a:rPr>
              <a:t>	</a:t>
            </a: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sw	s1, 0(sp)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s1</a:t>
            </a:r>
            <a:r>
              <a:rPr kumimoji="0" lang="zh-CN" altLang="pt-BR"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zh-CN" altLang="en-US" sz="1200" b="1" i="0" u="none" strike="noStrike" kern="1200" cap="none" spc="0" normalizeH="0" baseline="0" noProof="0" dirty="0">
                <a:ln>
                  <a:noFill/>
                </a:ln>
                <a:solidFill>
                  <a:srgbClr val="00B050"/>
                </a:solidFill>
                <a:effectLst/>
                <a:uLnTx/>
                <a:uFillTx/>
                <a:latin typeface="Consolas" panose="020B0609020204030204" pitchFamily="49" charset="0"/>
              </a:rPr>
              <a:t>寄存器的保存）</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03	</a:t>
            </a:r>
            <a:r>
              <a:rPr lang="en-US" altLang="zh-CN" sz="1200" dirty="0">
                <a:solidFill>
                  <a:srgbClr val="00B050"/>
                </a:solidFill>
                <a:latin typeface="Consolas" panose="020B0609020204030204" pitchFamily="49" charset="0"/>
              </a:rPr>
              <a:t># a0 =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firstVal, a1 = secondVal</a:t>
            </a:r>
            <a:endPar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04	</a:t>
            </a: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mv	s1, a0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tempVal = firstVal;</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05	mv	a0, a1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firstVal = secondVal;</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06	mv	a1, s1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secondVal = tempVal;</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07		</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08	lw	s1, 0(sp)		</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 </a:t>
            </a:r>
            <a:r>
              <a:rPr kumimoji="0" lang="zh-CN" altLang="en-US" sz="1200" b="1" i="0" u="none" strike="noStrike" kern="1200" cap="none" spc="0" normalizeH="0" baseline="0" noProof="0" dirty="0">
                <a:ln>
                  <a:noFill/>
                </a:ln>
                <a:solidFill>
                  <a:srgbClr val="00B050"/>
                </a:solidFill>
                <a:effectLst/>
                <a:uLnTx/>
                <a:uFillTx/>
                <a:latin typeface="Consolas" panose="020B0609020204030204" pitchFamily="49" charset="0"/>
              </a:rPr>
              <a:t>恢复寄存器</a:t>
            </a:r>
            <a:r>
              <a:rPr kumimoji="0" lang="pt-BR" altLang="zh-CN" sz="1200" b="1" i="0" u="none" strike="noStrike" kern="1200" cap="none" spc="0" normalizeH="0" baseline="0" noProof="0" dirty="0">
                <a:ln>
                  <a:noFill/>
                </a:ln>
                <a:solidFill>
                  <a:srgbClr val="00B050"/>
                </a:solidFill>
                <a:effectLst/>
                <a:uLnTx/>
                <a:uFillTx/>
                <a:latin typeface="Consolas" panose="020B0609020204030204" pitchFamily="49" charset="0"/>
              </a:rPr>
              <a:t>s1</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09	addi	sp, sp, 4</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0A	ret</a:t>
            </a:r>
          </a:p>
        </p:txBody>
      </p:sp>
      <p:pic>
        <p:nvPicPr>
          <p:cNvPr id="8" name="图片 2">
            <a:extLst>
              <a:ext uri="{FF2B5EF4-FFF2-40B4-BE49-F238E27FC236}">
                <a16:creationId xmlns:a16="http://schemas.microsoft.com/office/drawing/2014/main" id="{2E9D3A27-BC5D-2020-97CA-D94030C82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837" y="1483799"/>
            <a:ext cx="3255963"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85579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125450" cy="2590038"/>
            <a:chOff x="1887176" y="1780606"/>
            <a:chExt cx="2437798" cy="1132858"/>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82431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实参以值的形式从调用函数传递到被调用函数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要修改实参，必须在</a:t>
              </a:r>
              <a:r>
                <a:rPr lang="zh-CN" altLang="en-US" sz="2000" dirty="0">
                  <a:solidFill>
                    <a:srgbClr val="C00000"/>
                  </a:solidFill>
                  <a:latin typeface="微软雅黑" panose="020B0503020204020204" pitchFamily="34" charset="-122"/>
                  <a:ea typeface="微软雅黑" panose="020B0503020204020204" pitchFamily="34" charset="-122"/>
                </a:rPr>
                <a:t>调用函数的活动记录</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中为实参分配空间</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通过访问存储它们的内存单元修改实参的值</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利用指针及其相关运算</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参数传递：指针作参数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ED40A100-7700-438A-C6E8-D586FA21B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652" y="2047081"/>
            <a:ext cx="3381375"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69121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7605" y="1273710"/>
            <a:ext cx="10125450" cy="1205045"/>
            <a:chOff x="1887176" y="1780606"/>
            <a:chExt cx="2437798" cy="52707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218531"/>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指针作参数传递的经典示例：</a:t>
              </a:r>
              <a:r>
                <a:rPr lang="en-US" altLang="zh-CN" sz="2800" dirty="0">
                  <a:solidFill>
                    <a:schemeClr val="tx1">
                      <a:lumMod val="85000"/>
                      <a:lumOff val="15000"/>
                    </a:schemeClr>
                  </a:solidFill>
                </a:rPr>
                <a:t>Swap</a:t>
              </a:r>
              <a:r>
                <a:rPr lang="zh-CN" altLang="en-US" sz="2800" dirty="0">
                  <a:solidFill>
                    <a:schemeClr val="tx1">
                      <a:lumMod val="85000"/>
                      <a:lumOff val="15000"/>
                    </a:schemeClr>
                  </a:solidFill>
                </a:rPr>
                <a:t>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4A79415D-61F6-7B83-1825-F24CA6F32D48}"/>
              </a:ext>
            </a:extLst>
          </p:cNvPr>
          <p:cNvSpPr txBox="1">
            <a:spLocks/>
          </p:cNvSpPr>
          <p:nvPr/>
        </p:nvSpPr>
        <p:spPr bwMode="auto">
          <a:xfrm>
            <a:off x="1914883" y="1979130"/>
            <a:ext cx="5894588" cy="4746387"/>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eaLnBrk="1" fontAlgn="auto" hangingPunct="1">
              <a:spcBef>
                <a:spcPts val="580"/>
              </a:spcBef>
              <a:spcAft>
                <a:spcPts val="0"/>
              </a:spcAft>
              <a:buNone/>
              <a:defRPr/>
            </a:pPr>
            <a:r>
              <a:rPr lang="en-US" altLang="zh-CN" sz="1200" dirty="0">
                <a:latin typeface="Consolas" panose="020B0609020204030204" pitchFamily="49" charset="0"/>
              </a:rPr>
              <a:t>#include &lt;</a:t>
            </a:r>
            <a:r>
              <a:rPr lang="en-US" altLang="zh-CN" sz="1200" dirty="0" err="1">
                <a:latin typeface="Consolas" panose="020B0609020204030204" pitchFamily="49" charset="0"/>
              </a:rPr>
              <a:t>stdio.h</a:t>
            </a:r>
            <a:r>
              <a:rPr lang="en-US" altLang="zh-CN" sz="1200" dirty="0">
                <a:latin typeface="Consolas" panose="020B0609020204030204" pitchFamily="49" charset="0"/>
              </a:rPr>
              <a:t>&gt;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void </a:t>
            </a:r>
            <a:r>
              <a:rPr lang="en-US" altLang="zh-CN" sz="1200" dirty="0" err="1">
                <a:latin typeface="Consolas" panose="020B0609020204030204" pitchFamily="49" charset="0"/>
              </a:rPr>
              <a:t>NewSwap</a:t>
            </a:r>
            <a:r>
              <a:rPr lang="en-US" altLang="zh-CN" sz="1200" dirty="0">
                <a:latin typeface="Consolas" panose="020B0609020204030204" pitchFamily="49" charset="0"/>
              </a:rPr>
              <a:t> (int *</a:t>
            </a:r>
            <a:r>
              <a:rPr lang="en-US" altLang="zh-CN" sz="1200" dirty="0" err="1">
                <a:latin typeface="Consolas" panose="020B0609020204030204" pitchFamily="49" charset="0"/>
              </a:rPr>
              <a:t>firstVal</a:t>
            </a:r>
            <a:r>
              <a:rPr lang="en-US" altLang="zh-CN" sz="1200" dirty="0">
                <a:latin typeface="Consolas" panose="020B0609020204030204" pitchFamily="49" charset="0"/>
              </a:rPr>
              <a:t>, int *</a:t>
            </a:r>
            <a:r>
              <a:rPr lang="en-US" altLang="zh-CN" sz="1200" dirty="0" err="1">
                <a:latin typeface="Consolas" panose="020B0609020204030204" pitchFamily="49" charset="0"/>
              </a:rPr>
              <a:t>secondVal</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 </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int main() </a:t>
            </a:r>
          </a:p>
          <a:p>
            <a:pPr marL="0" indent="0" eaLnBrk="1" fontAlgn="auto" hangingPunct="1">
              <a:spcBef>
                <a:spcPts val="580"/>
              </a:spcBef>
              <a:spcAft>
                <a:spcPts val="0"/>
              </a:spcAft>
              <a:buNone/>
              <a:defRPr/>
            </a:pP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    int </a:t>
            </a:r>
            <a:r>
              <a:rPr lang="en-US" altLang="zh-CN" sz="1200" dirty="0" err="1">
                <a:latin typeface="Consolas" panose="020B0609020204030204" pitchFamily="49" charset="0"/>
              </a:rPr>
              <a:t>valueA</a:t>
            </a:r>
            <a:r>
              <a:rPr lang="en-US" altLang="zh-CN" sz="1200" dirty="0">
                <a:latin typeface="Consolas" panose="020B0609020204030204" pitchFamily="49" charset="0"/>
              </a:rPr>
              <a:t> = 3;                         </a:t>
            </a:r>
            <a:r>
              <a:rPr lang="en-US" altLang="zh-CN" sz="1200" dirty="0">
                <a:solidFill>
                  <a:srgbClr val="00B050"/>
                </a:solidFill>
                <a:latin typeface="Consolas" panose="020B0609020204030204" pitchFamily="49" charset="0"/>
              </a:rPr>
              <a:t>// 0xBFFF FFEC</a:t>
            </a:r>
          </a:p>
          <a:p>
            <a:pPr marL="0" indent="0" eaLnBrk="1" fontAlgn="auto" hangingPunct="1">
              <a:spcBef>
                <a:spcPts val="580"/>
              </a:spcBef>
              <a:spcAft>
                <a:spcPts val="0"/>
              </a:spcAft>
              <a:buNone/>
              <a:defRPr/>
            </a:pPr>
            <a:r>
              <a:rPr lang="en-US" altLang="zh-CN" sz="1200" dirty="0">
                <a:latin typeface="Consolas" panose="020B0609020204030204" pitchFamily="49" charset="0"/>
              </a:rPr>
              <a:t>    int </a:t>
            </a:r>
            <a:r>
              <a:rPr lang="en-US" altLang="zh-CN" sz="1200" dirty="0" err="1">
                <a:latin typeface="Consolas" panose="020B0609020204030204" pitchFamily="49" charset="0"/>
              </a:rPr>
              <a:t>valueB</a:t>
            </a:r>
            <a:r>
              <a:rPr lang="en-US" altLang="zh-CN" sz="1200" dirty="0">
                <a:latin typeface="Consolas" panose="020B0609020204030204" pitchFamily="49" charset="0"/>
              </a:rPr>
              <a:t> = 4;                         </a:t>
            </a:r>
            <a:r>
              <a:rPr lang="en-US" altLang="zh-CN" sz="1200" dirty="0">
                <a:solidFill>
                  <a:srgbClr val="00B050"/>
                </a:solidFill>
                <a:latin typeface="Consolas" panose="020B0609020204030204" pitchFamily="49" charset="0"/>
              </a:rPr>
              <a:t>// 0xBFFF FFE8</a:t>
            </a:r>
          </a:p>
          <a:p>
            <a:pPr marL="0" indent="0" eaLnBrk="1" fontAlgn="auto" hangingPunct="1">
              <a:spcBef>
                <a:spcPts val="580"/>
              </a:spcBef>
              <a:spcAft>
                <a:spcPts val="0"/>
              </a:spcAft>
              <a:buNone/>
              <a:defRPr/>
            </a:pPr>
            <a:r>
              <a:rPr lang="en-US" altLang="zh-CN" sz="1200" dirty="0">
                <a:latin typeface="Consolas" panose="020B0609020204030204" pitchFamily="49" charset="0"/>
              </a:rPr>
              <a:t>    </a:t>
            </a:r>
            <a:r>
              <a:rPr lang="en-US" altLang="zh-CN" sz="1200" dirty="0" err="1">
                <a:latin typeface="Consolas" panose="020B0609020204030204" pitchFamily="49" charset="0"/>
              </a:rPr>
              <a:t>NewSwap</a:t>
            </a:r>
            <a:r>
              <a:rPr lang="en-US" altLang="zh-CN" sz="1200" dirty="0">
                <a:latin typeface="Consolas" panose="020B0609020204030204" pitchFamily="49" charset="0"/>
              </a:rPr>
              <a:t> </a:t>
            </a:r>
            <a:r>
              <a:rPr lang="en-US" altLang="zh-CN" sz="1200" dirty="0">
                <a:solidFill>
                  <a:srgbClr val="C00000"/>
                </a:solidFill>
                <a:latin typeface="Consolas" panose="020B0609020204030204" pitchFamily="49" charset="0"/>
              </a:rPr>
              <a:t>(&amp;</a:t>
            </a:r>
            <a:r>
              <a:rPr lang="en-US" altLang="zh-CN" sz="1200" dirty="0" err="1">
                <a:solidFill>
                  <a:srgbClr val="C00000"/>
                </a:solidFill>
                <a:latin typeface="Consolas" panose="020B0609020204030204" pitchFamily="49" charset="0"/>
              </a:rPr>
              <a:t>valueA</a:t>
            </a:r>
            <a:r>
              <a:rPr lang="en-US" altLang="zh-CN" sz="1200" dirty="0">
                <a:solidFill>
                  <a:srgbClr val="C00000"/>
                </a:solidFill>
                <a:latin typeface="Consolas" panose="020B0609020204030204" pitchFamily="49" charset="0"/>
              </a:rPr>
              <a:t>, &amp;</a:t>
            </a:r>
            <a:r>
              <a:rPr lang="en-US" altLang="zh-CN" sz="1200" dirty="0" err="1">
                <a:solidFill>
                  <a:srgbClr val="C00000"/>
                </a:solidFill>
                <a:latin typeface="Consolas" panose="020B0609020204030204" pitchFamily="49" charset="0"/>
              </a:rPr>
              <a:t>valueB</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    </a:t>
            </a:r>
            <a:r>
              <a:rPr lang="en-US" altLang="zh-CN" sz="1200" dirty="0" err="1">
                <a:latin typeface="Consolas" panose="020B0609020204030204" pitchFamily="49" charset="0"/>
              </a:rPr>
              <a:t>printf</a:t>
            </a:r>
            <a:r>
              <a:rPr lang="en-US" altLang="zh-CN" sz="1200" dirty="0">
                <a:latin typeface="Consolas" panose="020B0609020204030204" pitchFamily="49" charset="0"/>
              </a:rPr>
              <a:t> ("</a:t>
            </a:r>
            <a:r>
              <a:rPr lang="en-US" altLang="zh-CN" sz="1200" dirty="0" err="1">
                <a:latin typeface="Consolas" panose="020B0609020204030204" pitchFamily="49" charset="0"/>
              </a:rPr>
              <a:t>valueA</a:t>
            </a:r>
            <a:r>
              <a:rPr lang="en-US" altLang="zh-CN" sz="1200" dirty="0">
                <a:latin typeface="Consolas" panose="020B0609020204030204" pitchFamily="49" charset="0"/>
              </a:rPr>
              <a:t> = %d and </a:t>
            </a:r>
            <a:r>
              <a:rPr lang="en-US" altLang="zh-CN" sz="1200" dirty="0" err="1">
                <a:latin typeface="Consolas" panose="020B0609020204030204" pitchFamily="49" charset="0"/>
              </a:rPr>
              <a:t>valueB</a:t>
            </a:r>
            <a:r>
              <a:rPr lang="en-US" altLang="zh-CN" sz="1200" dirty="0">
                <a:latin typeface="Consolas" panose="020B0609020204030204" pitchFamily="49" charset="0"/>
              </a:rPr>
              <a:t> = %d\n", </a:t>
            </a:r>
            <a:r>
              <a:rPr lang="en-US" altLang="zh-CN" sz="1200" dirty="0" err="1">
                <a:latin typeface="Consolas" panose="020B0609020204030204" pitchFamily="49" charset="0"/>
              </a:rPr>
              <a:t>valueA</a:t>
            </a:r>
            <a:r>
              <a:rPr lang="en-US" altLang="zh-CN" sz="1200" dirty="0">
                <a:latin typeface="Consolas" panose="020B0609020204030204" pitchFamily="49" charset="0"/>
              </a:rPr>
              <a:t>, </a:t>
            </a:r>
            <a:r>
              <a:rPr lang="en-US" altLang="zh-CN" sz="1200" dirty="0" err="1">
                <a:latin typeface="Consolas" panose="020B0609020204030204" pitchFamily="49" charset="0"/>
              </a:rPr>
              <a:t>valueB</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highlight>
                  <a:srgbClr val="FFFF00"/>
                </a:highlight>
                <a:latin typeface="Consolas" panose="020B0609020204030204" pitchFamily="49" charset="0"/>
              </a:rPr>
              <a:t>void </a:t>
            </a:r>
            <a:r>
              <a:rPr lang="en-US" altLang="zh-CN" sz="1200" dirty="0" err="1">
                <a:highlight>
                  <a:srgbClr val="FFFF00"/>
                </a:highlight>
                <a:latin typeface="Consolas" panose="020B0609020204030204" pitchFamily="49" charset="0"/>
              </a:rPr>
              <a:t>NewSwap</a:t>
            </a:r>
            <a:r>
              <a:rPr lang="en-US" altLang="zh-CN" sz="1200" dirty="0">
                <a:highlight>
                  <a:srgbClr val="FFFF00"/>
                </a:highlight>
                <a:latin typeface="Consolas" panose="020B0609020204030204" pitchFamily="49" charset="0"/>
              </a:rPr>
              <a:t> (</a:t>
            </a:r>
            <a:r>
              <a:rPr lang="en-US" altLang="zh-CN" sz="1200" dirty="0">
                <a:solidFill>
                  <a:srgbClr val="C00000"/>
                </a:solidFill>
                <a:highlight>
                  <a:srgbClr val="FFFF00"/>
                </a:highlight>
                <a:latin typeface="Consolas" panose="020B0609020204030204" pitchFamily="49" charset="0"/>
              </a:rPr>
              <a:t>int *</a:t>
            </a:r>
            <a:r>
              <a:rPr lang="en-US" altLang="zh-CN" sz="1200" dirty="0" err="1">
                <a:solidFill>
                  <a:srgbClr val="C00000"/>
                </a:solidFill>
                <a:highlight>
                  <a:srgbClr val="FFFF00"/>
                </a:highlight>
                <a:latin typeface="Consolas" panose="020B0609020204030204" pitchFamily="49" charset="0"/>
              </a:rPr>
              <a:t>firstVal</a:t>
            </a:r>
            <a:r>
              <a:rPr lang="en-US" altLang="zh-CN" sz="1200" dirty="0">
                <a:highlight>
                  <a:srgbClr val="FFFF00"/>
                </a:highlight>
                <a:latin typeface="Consolas" panose="020B0609020204030204" pitchFamily="49" charset="0"/>
              </a:rPr>
              <a:t>, </a:t>
            </a:r>
            <a:r>
              <a:rPr lang="en-US" altLang="zh-CN" sz="1200" dirty="0">
                <a:solidFill>
                  <a:srgbClr val="C00000"/>
                </a:solidFill>
                <a:highlight>
                  <a:srgbClr val="FFFF00"/>
                </a:highlight>
                <a:latin typeface="Consolas" panose="020B0609020204030204" pitchFamily="49" charset="0"/>
              </a:rPr>
              <a:t>int *</a:t>
            </a:r>
            <a:r>
              <a:rPr lang="en-US" altLang="zh-CN" sz="1200" dirty="0" err="1">
                <a:solidFill>
                  <a:srgbClr val="C00000"/>
                </a:solidFill>
                <a:highlight>
                  <a:srgbClr val="FFFF00"/>
                </a:highlight>
                <a:latin typeface="Consolas" panose="020B0609020204030204" pitchFamily="49" charset="0"/>
              </a:rPr>
              <a:t>secondVal</a:t>
            </a:r>
            <a:r>
              <a:rPr lang="en-US" altLang="zh-CN" sz="1200" dirty="0">
                <a:highlight>
                  <a:srgbClr val="FFFF00"/>
                </a:highlight>
                <a:latin typeface="Consolas" panose="020B0609020204030204" pitchFamily="49" charset="0"/>
              </a:rPr>
              <a:t>) </a:t>
            </a:r>
            <a:r>
              <a:rPr lang="en-US" altLang="zh-CN" sz="1200" dirty="0">
                <a:solidFill>
                  <a:srgbClr val="00B050"/>
                </a:solidFill>
                <a:highlight>
                  <a:srgbClr val="FFFF00"/>
                </a:highlight>
                <a:latin typeface="Consolas" panose="020B0609020204030204" pitchFamily="49" charset="0"/>
              </a:rPr>
              <a:t>// a0, a1</a:t>
            </a:r>
            <a:endParaRPr lang="en-US" altLang="zh-CN" sz="1200" dirty="0">
              <a:highlight>
                <a:srgbClr val="FFFF00"/>
              </a:highlight>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    int </a:t>
            </a:r>
            <a:r>
              <a:rPr lang="en-US" altLang="zh-CN" sz="1200" dirty="0" err="1">
                <a:latin typeface="Consolas" panose="020B0609020204030204" pitchFamily="49" charset="0"/>
              </a:rPr>
              <a:t>tempVal</a:t>
            </a:r>
            <a:r>
              <a:rPr lang="en-US" altLang="zh-CN" sz="1200" dirty="0">
                <a:latin typeface="Consolas" panose="020B0609020204030204" pitchFamily="49" charset="0"/>
              </a:rPr>
              <a:t>;                             </a:t>
            </a:r>
            <a:r>
              <a:rPr lang="en-US" altLang="zh-CN" sz="1200" dirty="0">
                <a:solidFill>
                  <a:srgbClr val="00B050"/>
                </a:solidFill>
                <a:latin typeface="Consolas" panose="020B0609020204030204" pitchFamily="49" charset="0"/>
              </a:rPr>
              <a:t>// s1</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    </a:t>
            </a:r>
            <a:r>
              <a:rPr lang="en-US" altLang="zh-CN" sz="1200" dirty="0" err="1">
                <a:latin typeface="Consolas" panose="020B0609020204030204" pitchFamily="49" charset="0"/>
              </a:rPr>
              <a:t>tempVal</a:t>
            </a:r>
            <a:r>
              <a:rPr lang="en-US" altLang="zh-CN" sz="1200" dirty="0">
                <a:latin typeface="Consolas" panose="020B0609020204030204" pitchFamily="49" charset="0"/>
              </a:rPr>
              <a:t> = </a:t>
            </a:r>
            <a:r>
              <a:rPr lang="en-US" altLang="zh-CN" sz="1200" dirty="0">
                <a:solidFill>
                  <a:srgbClr val="0070C0"/>
                </a:solidFill>
                <a:latin typeface="Consolas" panose="020B0609020204030204" pitchFamily="49" charset="0"/>
              </a:rPr>
              <a:t>*</a:t>
            </a:r>
            <a:r>
              <a:rPr lang="en-US" altLang="zh-CN" sz="1200" dirty="0" err="1">
                <a:solidFill>
                  <a:srgbClr val="0070C0"/>
                </a:solidFill>
                <a:latin typeface="Consolas" panose="020B0609020204030204" pitchFamily="49" charset="0"/>
              </a:rPr>
              <a:t>firstVal</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solidFill>
                  <a:srgbClr val="0070C0"/>
                </a:solidFill>
                <a:latin typeface="Consolas" panose="020B0609020204030204" pitchFamily="49" charset="0"/>
              </a:rPr>
              <a:t>    *</a:t>
            </a:r>
            <a:r>
              <a:rPr lang="en-US" altLang="zh-CN" sz="1200" dirty="0" err="1">
                <a:solidFill>
                  <a:srgbClr val="0070C0"/>
                </a:solidFill>
                <a:latin typeface="Consolas" panose="020B0609020204030204" pitchFamily="49" charset="0"/>
              </a:rPr>
              <a:t>firstVal</a:t>
            </a:r>
            <a:r>
              <a:rPr lang="en-US" altLang="zh-CN" sz="1200" dirty="0">
                <a:solidFill>
                  <a:srgbClr val="0070C0"/>
                </a:solidFill>
                <a:latin typeface="Consolas" panose="020B0609020204030204" pitchFamily="49" charset="0"/>
              </a:rPr>
              <a:t> </a:t>
            </a:r>
            <a:r>
              <a:rPr lang="en-US" altLang="zh-CN" sz="1200" dirty="0">
                <a:latin typeface="Consolas" panose="020B0609020204030204" pitchFamily="49" charset="0"/>
              </a:rPr>
              <a:t>= </a:t>
            </a:r>
            <a:r>
              <a:rPr lang="en-US" altLang="zh-CN" sz="1200" dirty="0">
                <a:solidFill>
                  <a:srgbClr val="0070C0"/>
                </a:solidFill>
                <a:latin typeface="Consolas" panose="020B0609020204030204" pitchFamily="49" charset="0"/>
              </a:rPr>
              <a:t>*</a:t>
            </a:r>
            <a:r>
              <a:rPr lang="en-US" altLang="zh-CN" sz="1200" dirty="0" err="1">
                <a:solidFill>
                  <a:srgbClr val="0070C0"/>
                </a:solidFill>
                <a:latin typeface="Consolas" panose="020B0609020204030204" pitchFamily="49" charset="0"/>
              </a:rPr>
              <a:t>secondVal</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solidFill>
                  <a:srgbClr val="0070C0"/>
                </a:solidFill>
                <a:latin typeface="Consolas" panose="020B0609020204030204" pitchFamily="49" charset="0"/>
              </a:rPr>
              <a:t>    *</a:t>
            </a:r>
            <a:r>
              <a:rPr lang="en-US" altLang="zh-CN" sz="1200" dirty="0" err="1">
                <a:solidFill>
                  <a:srgbClr val="0070C0"/>
                </a:solidFill>
                <a:latin typeface="Consolas" panose="020B0609020204030204" pitchFamily="49" charset="0"/>
              </a:rPr>
              <a:t>secondVal</a:t>
            </a:r>
            <a:r>
              <a:rPr lang="en-US" altLang="zh-CN" sz="1200" dirty="0">
                <a:solidFill>
                  <a:srgbClr val="0070C0"/>
                </a:solidFill>
                <a:latin typeface="Consolas" panose="020B0609020204030204" pitchFamily="49" charset="0"/>
              </a:rPr>
              <a:t> </a:t>
            </a:r>
            <a:r>
              <a:rPr lang="en-US" altLang="zh-CN" sz="1200" dirty="0">
                <a:latin typeface="Consolas" panose="020B0609020204030204" pitchFamily="49" charset="0"/>
              </a:rPr>
              <a:t>= </a:t>
            </a:r>
            <a:r>
              <a:rPr lang="en-US" altLang="zh-CN" sz="1200" dirty="0" err="1">
                <a:latin typeface="Consolas" panose="020B0609020204030204" pitchFamily="49" charset="0"/>
              </a:rPr>
              <a:t>tempVal</a:t>
            </a:r>
            <a:r>
              <a:rPr lang="en-US" altLang="zh-CN" sz="1200" dirty="0">
                <a:latin typeface="Consolas" panose="020B0609020204030204" pitchFamily="49" charset="0"/>
              </a:rPr>
              <a:t>;</a:t>
            </a:r>
            <a:endParaRPr lang="zh-CN" altLang="zh-CN" sz="1200" dirty="0">
              <a:latin typeface="Consolas" panose="020B0609020204030204" pitchFamily="49" charset="0"/>
            </a:endParaRPr>
          </a:p>
          <a:p>
            <a:pPr marL="0" indent="0" eaLnBrk="1" fontAlgn="auto" hangingPunct="1">
              <a:spcBef>
                <a:spcPts val="580"/>
              </a:spcBef>
              <a:spcAft>
                <a:spcPts val="0"/>
              </a:spcAft>
              <a:buNone/>
              <a:defRPr/>
            </a:pPr>
            <a:r>
              <a:rPr lang="en-US" altLang="zh-CN" sz="1200" dirty="0">
                <a:latin typeface="Consolas" panose="020B0609020204030204" pitchFamily="49" charset="0"/>
              </a:rPr>
              <a:t>}</a:t>
            </a:r>
            <a:endParaRPr lang="zh-CN" altLang="en-US" sz="1200" dirty="0">
              <a:latin typeface="Consolas" panose="020B0609020204030204" pitchFamily="49" charset="0"/>
            </a:endParaRPr>
          </a:p>
        </p:txBody>
      </p:sp>
      <p:pic>
        <p:nvPicPr>
          <p:cNvPr id="2" name="图片 2">
            <a:extLst>
              <a:ext uri="{FF2B5EF4-FFF2-40B4-BE49-F238E27FC236}">
                <a16:creationId xmlns:a16="http://schemas.microsoft.com/office/drawing/2014/main" id="{91DBCD4F-08CF-0FCF-0545-E3BA4E6EF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064" y="2916194"/>
            <a:ext cx="2991971" cy="244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3114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7605" y="1273710"/>
            <a:ext cx="10125450" cy="1205045"/>
            <a:chOff x="1887176" y="1780606"/>
            <a:chExt cx="2437798" cy="52707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383494" cy="218531"/>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NewSwap</a:t>
              </a:r>
              <a:r>
                <a:rPr lang="zh-CN" altLang="en-US" sz="2800" dirty="0">
                  <a:solidFill>
                    <a:schemeClr val="tx1">
                      <a:lumMod val="85000"/>
                      <a:lumOff val="15000"/>
                    </a:schemeClr>
                  </a:solidFill>
                </a:rPr>
                <a:t>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F814C0DE-A620-EAEE-938E-4A25EA249B28}"/>
              </a:ext>
            </a:extLst>
          </p:cNvPr>
          <p:cNvSpPr txBox="1">
            <a:spLocks/>
          </p:cNvSpPr>
          <p:nvPr/>
        </p:nvSpPr>
        <p:spPr bwMode="auto">
          <a:xfrm>
            <a:off x="3501231" y="971228"/>
            <a:ext cx="5407991" cy="3118857"/>
          </a:xfrm>
          <a:prstGeom prst="rect">
            <a:avLst/>
          </a:prstGeom>
          <a:solidFill>
            <a:srgbClr val="CCECFF"/>
          </a:solidFill>
          <a:ln>
            <a:solidFill>
              <a:srgbClr val="C00000"/>
            </a:solidFill>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01	</a:t>
            </a:r>
            <a:r>
              <a:rPr lang="en-US" altLang="zh-CN" sz="1200" kern="100" dirty="0" err="1">
                <a:latin typeface="Consolas" panose="020B0609020204030204" pitchFamily="49" charset="0"/>
                <a:ea typeface="宋体" panose="02010600030101010101" pitchFamily="2" charset="-122"/>
              </a:rPr>
              <a:t>NewSwap</a:t>
            </a:r>
            <a:r>
              <a:rPr lang="pt-BR" altLang="zh-CN" sz="1200" kern="100" dirty="0">
                <a:latin typeface="Consolas" panose="020B0609020204030204" pitchFamily="49" charset="0"/>
                <a:ea typeface="宋体" panose="02010600030101010101" pitchFamily="2" charset="-122"/>
              </a:rPr>
              <a:t>:	addi	sp, sp, -4</a:t>
            </a:r>
            <a:endParaRPr lang="zh-CN" altLang="zh-CN" sz="1200" kern="100" dirty="0">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02		sw	s1, 0(sp)	</a:t>
            </a:r>
            <a:r>
              <a:rPr lang="pt-BR" altLang="zh-CN" sz="1200" kern="100" dirty="0">
                <a:solidFill>
                  <a:srgbClr val="00B050"/>
                </a:solidFill>
                <a:latin typeface="Consolas" panose="020B0609020204030204" pitchFamily="49" charset="0"/>
                <a:ea typeface="宋体" panose="02010600030101010101" pitchFamily="2" charset="-122"/>
              </a:rPr>
              <a:t># </a:t>
            </a:r>
            <a:r>
              <a:rPr lang="zh-CN" altLang="zh-CN" sz="1200" kern="100" dirty="0">
                <a:solidFill>
                  <a:srgbClr val="00B050"/>
                </a:solidFill>
                <a:latin typeface="Consolas" panose="020B0609020204030204" pitchFamily="49" charset="0"/>
                <a:ea typeface="宋体" panose="02010600030101010101" pitchFamily="2" charset="-122"/>
              </a:rPr>
              <a:t>寄存器</a:t>
            </a:r>
            <a:r>
              <a:rPr lang="pt-BR" altLang="zh-CN" sz="1200" kern="100" dirty="0">
                <a:solidFill>
                  <a:srgbClr val="00B050"/>
                </a:solidFill>
                <a:latin typeface="Consolas" panose="020B0609020204030204" pitchFamily="49" charset="0"/>
                <a:ea typeface="宋体" panose="02010600030101010101" pitchFamily="2" charset="-122"/>
              </a:rPr>
              <a:t>s1</a:t>
            </a:r>
            <a:r>
              <a:rPr lang="zh-CN" altLang="zh-CN" sz="1200" kern="100" dirty="0">
                <a:solidFill>
                  <a:srgbClr val="00B050"/>
                </a:solidFill>
                <a:latin typeface="Consolas" panose="020B0609020204030204" pitchFamily="49" charset="0"/>
                <a:ea typeface="宋体" panose="02010600030101010101" pitchFamily="2" charset="-122"/>
              </a:rPr>
              <a:t>的保存</a:t>
            </a: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03</a:t>
            </a:r>
            <a:endParaRPr lang="zh-CN" altLang="zh-CN" sz="1200" kern="100" dirty="0">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04		lw	t0, 0(a0)	</a:t>
            </a:r>
            <a:r>
              <a:rPr lang="pt-BR" altLang="zh-CN" sz="1200" kern="100" dirty="0">
                <a:solidFill>
                  <a:srgbClr val="00B050"/>
                </a:solidFill>
                <a:latin typeface="Consolas" panose="020B0609020204030204" pitchFamily="49" charset="0"/>
                <a:ea typeface="宋体" panose="02010600030101010101" pitchFamily="2" charset="-122"/>
              </a:rPr>
              <a:t># *firstVal</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05		mv	s1, t0	</a:t>
            </a:r>
            <a:r>
              <a:rPr lang="pt-BR" altLang="zh-CN" sz="1200" kern="100" dirty="0">
                <a:solidFill>
                  <a:srgbClr val="00B050"/>
                </a:solidFill>
                <a:latin typeface="Consolas" panose="020B0609020204030204" pitchFamily="49" charset="0"/>
                <a:ea typeface="宋体" panose="02010600030101010101" pitchFamily="2" charset="-122"/>
              </a:rPr>
              <a:t># tempVal = *firstVal;</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06		lw	t1, 0(a1)	</a:t>
            </a:r>
            <a:r>
              <a:rPr lang="pt-BR" altLang="zh-CN" sz="1200" kern="100" dirty="0">
                <a:solidFill>
                  <a:srgbClr val="00B050"/>
                </a:solidFill>
                <a:latin typeface="Consolas" panose="020B0609020204030204" pitchFamily="49" charset="0"/>
                <a:ea typeface="宋体" panose="02010600030101010101" pitchFamily="2" charset="-122"/>
              </a:rPr>
              <a:t># *</a:t>
            </a:r>
            <a:r>
              <a:rPr lang="en-US" altLang="zh-CN" sz="1200" kern="100" dirty="0" err="1">
                <a:solidFill>
                  <a:srgbClr val="00B050"/>
                </a:solidFill>
                <a:latin typeface="Consolas" panose="020B0609020204030204" pitchFamily="49" charset="0"/>
                <a:ea typeface="宋体" panose="02010600030101010101" pitchFamily="2" charset="-122"/>
              </a:rPr>
              <a:t>secondVal</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07		</a:t>
            </a:r>
            <a:r>
              <a:rPr lang="pt-BR" altLang="zh-CN" sz="1200" kern="100" dirty="0">
                <a:solidFill>
                  <a:srgbClr val="FF0000"/>
                </a:solidFill>
                <a:latin typeface="Consolas" panose="020B0609020204030204" pitchFamily="49" charset="0"/>
                <a:ea typeface="宋体" panose="02010600030101010101" pitchFamily="2" charset="-122"/>
              </a:rPr>
              <a:t>sw	t1, 0(a0)</a:t>
            </a:r>
            <a:r>
              <a:rPr lang="pt-BR" altLang="zh-CN" sz="1200" kern="100" dirty="0">
                <a:latin typeface="Consolas" panose="020B0609020204030204" pitchFamily="49" charset="0"/>
                <a:ea typeface="宋体" panose="02010600030101010101" pitchFamily="2" charset="-122"/>
              </a:rPr>
              <a:t>	</a:t>
            </a:r>
            <a:r>
              <a:rPr lang="pt-BR" altLang="zh-CN" sz="1200" kern="100" dirty="0">
                <a:solidFill>
                  <a:srgbClr val="00B050"/>
                </a:solidFill>
                <a:latin typeface="Consolas" panose="020B0609020204030204" pitchFamily="49" charset="0"/>
                <a:ea typeface="宋体" panose="02010600030101010101" pitchFamily="2" charset="-122"/>
              </a:rPr>
              <a:t># </a:t>
            </a:r>
            <a:r>
              <a:rPr lang="en-US" altLang="zh-CN" sz="1200" kern="100" dirty="0">
                <a:solidFill>
                  <a:srgbClr val="00B050"/>
                </a:solidFill>
                <a:latin typeface="Consolas" panose="020B0609020204030204" pitchFamily="49" charset="0"/>
                <a:ea typeface="宋体" panose="02010600030101010101" pitchFamily="2" charset="-122"/>
              </a:rPr>
              <a:t>*</a:t>
            </a:r>
            <a:r>
              <a:rPr lang="en-US" altLang="zh-CN" sz="1200" kern="100" dirty="0" err="1">
                <a:solidFill>
                  <a:srgbClr val="00B050"/>
                </a:solidFill>
                <a:latin typeface="Consolas" panose="020B0609020204030204" pitchFamily="49" charset="0"/>
                <a:ea typeface="宋体" panose="02010600030101010101" pitchFamily="2" charset="-122"/>
              </a:rPr>
              <a:t>firstVal</a:t>
            </a:r>
            <a:r>
              <a:rPr lang="en-US" altLang="zh-CN" sz="1200" kern="100" dirty="0">
                <a:solidFill>
                  <a:srgbClr val="00B050"/>
                </a:solidFill>
                <a:latin typeface="Consolas" panose="020B0609020204030204" pitchFamily="49" charset="0"/>
                <a:ea typeface="宋体" panose="02010600030101010101" pitchFamily="2" charset="-122"/>
              </a:rPr>
              <a:t> = *</a:t>
            </a:r>
            <a:r>
              <a:rPr lang="en-US" altLang="zh-CN" sz="1200" kern="100" dirty="0" err="1">
                <a:solidFill>
                  <a:srgbClr val="00B050"/>
                </a:solidFill>
                <a:latin typeface="Consolas" panose="020B0609020204030204" pitchFamily="49" charset="0"/>
                <a:ea typeface="宋体" panose="02010600030101010101" pitchFamily="2" charset="-122"/>
              </a:rPr>
              <a:t>secondVal</a:t>
            </a:r>
            <a:r>
              <a:rPr lang="en-US" altLang="zh-CN" sz="1200" kern="100" dirty="0">
                <a:solidFill>
                  <a:srgbClr val="00B050"/>
                </a:solidFill>
                <a:latin typeface="Consolas" panose="020B0609020204030204" pitchFamily="49" charset="0"/>
                <a:ea typeface="宋体" panose="02010600030101010101" pitchFamily="2" charset="-122"/>
              </a:rPr>
              <a:t>;</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08		</a:t>
            </a:r>
            <a:r>
              <a:rPr lang="pt-BR" altLang="zh-CN" sz="1200" kern="100" dirty="0">
                <a:solidFill>
                  <a:srgbClr val="FF0000"/>
                </a:solidFill>
                <a:latin typeface="Consolas" panose="020B0609020204030204" pitchFamily="49" charset="0"/>
                <a:ea typeface="宋体" panose="02010600030101010101" pitchFamily="2" charset="-122"/>
              </a:rPr>
              <a:t>sw	s1, 0(a1)</a:t>
            </a:r>
            <a:r>
              <a:rPr lang="pt-BR" altLang="zh-CN" sz="1200" kern="100" dirty="0">
                <a:latin typeface="Consolas" panose="020B0609020204030204" pitchFamily="49" charset="0"/>
                <a:ea typeface="宋体" panose="02010600030101010101" pitchFamily="2" charset="-122"/>
              </a:rPr>
              <a:t>	</a:t>
            </a:r>
            <a:r>
              <a:rPr lang="pt-BR" altLang="zh-CN" sz="1200" kern="100" dirty="0">
                <a:solidFill>
                  <a:srgbClr val="00B050"/>
                </a:solidFill>
                <a:latin typeface="Consolas" panose="020B0609020204030204" pitchFamily="49" charset="0"/>
                <a:ea typeface="宋体" panose="02010600030101010101" pitchFamily="2" charset="-122"/>
              </a:rPr>
              <a:t># </a:t>
            </a:r>
            <a:r>
              <a:rPr lang="en-US" altLang="zh-CN" sz="1200" kern="100" dirty="0">
                <a:solidFill>
                  <a:srgbClr val="00B050"/>
                </a:solidFill>
                <a:latin typeface="Consolas" panose="020B0609020204030204" pitchFamily="49" charset="0"/>
                <a:ea typeface="宋体" panose="02010600030101010101" pitchFamily="2" charset="-122"/>
              </a:rPr>
              <a:t>*</a:t>
            </a:r>
            <a:r>
              <a:rPr lang="pt-BR" altLang="zh-CN" sz="1200" kern="100" dirty="0">
                <a:solidFill>
                  <a:srgbClr val="00B050"/>
                </a:solidFill>
                <a:latin typeface="Consolas" panose="020B0609020204030204" pitchFamily="49" charset="0"/>
                <a:ea typeface="宋体" panose="02010600030101010101" pitchFamily="2" charset="-122"/>
              </a:rPr>
              <a:t>secondVal = tempVal;</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09		</a:t>
            </a:r>
            <a:endParaRPr lang="zh-CN" altLang="zh-CN" sz="1200" kern="100" dirty="0">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0A		lw	s1, 0(sp)	</a:t>
            </a:r>
            <a:r>
              <a:rPr lang="pt-BR" altLang="zh-CN" sz="1200" kern="100" dirty="0">
                <a:solidFill>
                  <a:srgbClr val="00B050"/>
                </a:solidFill>
                <a:latin typeface="Consolas" panose="020B0609020204030204" pitchFamily="49" charset="0"/>
                <a:ea typeface="宋体" panose="02010600030101010101" pitchFamily="2" charset="-122"/>
              </a:rPr>
              <a:t># </a:t>
            </a:r>
            <a:r>
              <a:rPr lang="zh-CN" altLang="zh-CN" sz="1200" kern="100" dirty="0">
                <a:solidFill>
                  <a:srgbClr val="00B050"/>
                </a:solidFill>
                <a:latin typeface="Consolas" panose="020B0609020204030204" pitchFamily="49" charset="0"/>
                <a:ea typeface="宋体" panose="02010600030101010101" pitchFamily="2" charset="-122"/>
              </a:rPr>
              <a:t>恢复</a:t>
            </a:r>
            <a:r>
              <a:rPr lang="pt-BR" altLang="zh-CN" sz="1200" kern="100" dirty="0">
                <a:solidFill>
                  <a:srgbClr val="00B050"/>
                </a:solidFill>
                <a:latin typeface="Consolas" panose="020B0609020204030204" pitchFamily="49" charset="0"/>
                <a:ea typeface="宋体" panose="02010600030101010101" pitchFamily="2" charset="-122"/>
              </a:rPr>
              <a:t>s1</a:t>
            </a:r>
            <a:endParaRPr lang="zh-CN" altLang="zh-CN" sz="1200" kern="100" dirty="0">
              <a:solidFill>
                <a:srgbClr val="00B050"/>
              </a:solidFill>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0B		addi	sp, sp, 4</a:t>
            </a:r>
            <a:endParaRPr lang="zh-CN" altLang="zh-CN" sz="1200" kern="100" dirty="0">
              <a:latin typeface="Consolas" panose="020B0609020204030204" pitchFamily="49" charset="0"/>
              <a:ea typeface="宋体" panose="02010600030101010101" pitchFamily="2" charset="-122"/>
            </a:endParaRPr>
          </a:p>
          <a:p>
            <a:pPr marL="0" indent="0" algn="just">
              <a:buFont typeface="Wingdings 2" panose="05020102010507070707" pitchFamily="18" charset="2"/>
              <a:buNone/>
              <a:tabLst>
                <a:tab pos="228600" algn="l"/>
                <a:tab pos="1219200" algn="l"/>
                <a:tab pos="1924050" algn="l"/>
                <a:tab pos="3021330" algn="l"/>
              </a:tabLst>
              <a:defRPr/>
            </a:pPr>
            <a:r>
              <a:rPr lang="pt-BR" altLang="zh-CN" sz="1200" kern="100" dirty="0">
                <a:latin typeface="Consolas" panose="020B0609020204030204" pitchFamily="49" charset="0"/>
                <a:ea typeface="宋体" panose="02010600030101010101" pitchFamily="2" charset="-122"/>
              </a:rPr>
              <a:t>0C		ret</a:t>
            </a:r>
            <a:endParaRPr lang="zh-CN" altLang="zh-CN" sz="1200" kern="100" dirty="0">
              <a:latin typeface="Consolas" panose="020B0609020204030204" pitchFamily="49" charset="0"/>
              <a:ea typeface="宋体" panose="02010600030101010101" pitchFamily="2" charset="-122"/>
            </a:endParaRPr>
          </a:p>
        </p:txBody>
      </p:sp>
      <p:sp>
        <p:nvSpPr>
          <p:cNvPr id="7" name="箭头: 右 6">
            <a:extLst>
              <a:ext uri="{FF2B5EF4-FFF2-40B4-BE49-F238E27FC236}">
                <a16:creationId xmlns:a16="http://schemas.microsoft.com/office/drawing/2014/main" id="{CD325A24-58A4-DEAD-B736-6275D0C6F94B}"/>
              </a:ext>
            </a:extLst>
          </p:cNvPr>
          <p:cNvSpPr/>
          <p:nvPr/>
        </p:nvSpPr>
        <p:spPr>
          <a:xfrm>
            <a:off x="5501203" y="5112617"/>
            <a:ext cx="647700" cy="201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sz="2400">
              <a:solidFill>
                <a:prstClr val="white"/>
              </a:solidFill>
              <a:latin typeface="Perpetua"/>
              <a:ea typeface="宋体" panose="02010600030101010101" pitchFamily="2" charset="-122"/>
            </a:endParaRPr>
          </a:p>
        </p:txBody>
      </p:sp>
      <p:sp>
        <p:nvSpPr>
          <p:cNvPr id="8" name="箭头: 右 7">
            <a:extLst>
              <a:ext uri="{FF2B5EF4-FFF2-40B4-BE49-F238E27FC236}">
                <a16:creationId xmlns:a16="http://schemas.microsoft.com/office/drawing/2014/main" id="{ED197D2A-7C2D-0BB3-9CA9-17937378EE06}"/>
              </a:ext>
            </a:extLst>
          </p:cNvPr>
          <p:cNvSpPr/>
          <p:nvPr/>
        </p:nvSpPr>
        <p:spPr>
          <a:xfrm>
            <a:off x="7491928" y="5103093"/>
            <a:ext cx="647700"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sz="2400">
              <a:solidFill>
                <a:prstClr val="white"/>
              </a:solidFill>
              <a:latin typeface="Perpetua"/>
              <a:ea typeface="宋体" panose="02010600030101010101" pitchFamily="2" charset="-122"/>
            </a:endParaRPr>
          </a:p>
        </p:txBody>
      </p:sp>
      <p:pic>
        <p:nvPicPr>
          <p:cNvPr id="9" name="图片 5">
            <a:extLst>
              <a:ext uri="{FF2B5EF4-FFF2-40B4-BE49-F238E27FC236}">
                <a16:creationId xmlns:a16="http://schemas.microsoft.com/office/drawing/2014/main" id="{31BBA2CC-EE9F-8B6C-049A-48F0E47B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9079" y="4228379"/>
            <a:ext cx="1171575"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a:extLst>
              <a:ext uri="{FF2B5EF4-FFF2-40B4-BE49-F238E27FC236}">
                <a16:creationId xmlns:a16="http://schemas.microsoft.com/office/drawing/2014/main" id="{00DAB205-CE4D-8CDB-C6E0-EC24D4E17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6466" y="4141067"/>
            <a:ext cx="112077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a:extLst>
              <a:ext uri="{FF2B5EF4-FFF2-40B4-BE49-F238E27FC236}">
                <a16:creationId xmlns:a16="http://schemas.microsoft.com/office/drawing/2014/main" id="{6CF34BAB-F756-6635-9855-3E3A62BCB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3653" y="4166467"/>
            <a:ext cx="318611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72102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2590038"/>
            <a:chOff x="1887176" y="1780606"/>
            <a:chExt cx="2235190" cy="1132858"/>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79429" cy="82431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被调用函数返回到调用者后，是否可以通过被返回的指针修改</a:t>
              </a:r>
              <a:r>
                <a:rPr lang="zh-CN" altLang="en-US" sz="2000" dirty="0">
                  <a:solidFill>
                    <a:srgbClr val="C00000"/>
                  </a:solidFill>
                  <a:latin typeface="微软雅黑" panose="020B0503020204020204" pitchFamily="34" charset="-122"/>
                  <a:ea typeface="微软雅黑" panose="020B0503020204020204" pitchFamily="34" charset="-122"/>
                </a:rPr>
                <a:t>被调用函数的局部变量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示例：打印结果是“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吗？</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函数返回后，是否可以修改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的局部变量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指针作返回值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430C02B3-2EB2-3D42-74CE-25D9CB4E9A80}"/>
              </a:ext>
            </a:extLst>
          </p:cNvPr>
          <p:cNvSpPr txBox="1"/>
          <p:nvPr/>
        </p:nvSpPr>
        <p:spPr>
          <a:xfrm>
            <a:off x="7543800" y="1035941"/>
            <a:ext cx="3936773" cy="5478423"/>
          </a:xfrm>
          <a:prstGeom prst="rect">
            <a:avLst/>
          </a:prstGeom>
          <a:noFill/>
          <a:ln>
            <a:solidFill>
              <a:srgbClr val="D34817"/>
            </a:solidFill>
          </a:ln>
        </p:spPr>
        <p:txBody>
          <a:bodyPr wrap="square">
            <a:spAutoFit/>
          </a:bodyPr>
          <a:lstStyle/>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#include &lt;</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stdio.h</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&gt;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main()</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 p =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g (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printf</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 "%d\n",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x = 0;</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int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&amp;x;</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return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y[3] = {0, 1, 2};</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+ 1;</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p:txBody>
      </p:sp>
    </p:spTree>
    <p:custDataLst>
      <p:tags r:id="rId1"/>
    </p:custDataLst>
    <p:extLst>
      <p:ext uri="{BB962C8B-B14F-4D97-AF65-F5344CB8AC3E}">
        <p14:creationId xmlns:p14="http://schemas.microsoft.com/office/powerpoint/2010/main" val="2700067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293643"/>
            <a:ext cx="9283913" cy="2128374"/>
            <a:chOff x="1887176" y="1780606"/>
            <a:chExt cx="2235190" cy="93093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565367" cy="62238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运行时栈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函数，返回值为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0xBFFF FFE4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（偏移</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个单元）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函数中，*</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gp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而是</a:t>
              </a:r>
              <a:r>
                <a:rPr lang="en-US" altLang="zh-CN" sz="2000" dirty="0">
                  <a:solidFill>
                    <a:srgbClr val="C00000"/>
                  </a:solidFill>
                  <a:latin typeface="微软雅黑" panose="020B0503020204020204" pitchFamily="34" charset="-122"/>
                  <a:ea typeface="微软雅黑" panose="020B0503020204020204" pitchFamily="34" charset="-122"/>
                </a:rPr>
                <a:t>y[1]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指针作返回值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430C02B3-2EB2-3D42-74CE-25D9CB4E9A80}"/>
              </a:ext>
            </a:extLst>
          </p:cNvPr>
          <p:cNvSpPr txBox="1"/>
          <p:nvPr/>
        </p:nvSpPr>
        <p:spPr>
          <a:xfrm>
            <a:off x="7543800" y="1035941"/>
            <a:ext cx="3936773" cy="5478423"/>
          </a:xfrm>
          <a:prstGeom prst="rect">
            <a:avLst/>
          </a:prstGeom>
          <a:noFill/>
          <a:ln>
            <a:solidFill>
              <a:srgbClr val="D34817"/>
            </a:solidFill>
          </a:ln>
        </p:spPr>
        <p:txBody>
          <a:bodyPr wrap="square">
            <a:spAutoFit/>
          </a:bodyPr>
          <a:lstStyle/>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#include &lt;</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stdio.h</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&gt;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main()</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 p =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g (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printf</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 "%d\n",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x = 0;</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int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&amp;x;</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return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y[3] = {0, 1, 2};</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+ 1;</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p:txBody>
      </p:sp>
      <p:pic>
        <p:nvPicPr>
          <p:cNvPr id="7" name="图片 2">
            <a:extLst>
              <a:ext uri="{FF2B5EF4-FFF2-40B4-BE49-F238E27FC236}">
                <a16:creationId xmlns:a16="http://schemas.microsoft.com/office/drawing/2014/main" id="{4683E325-088D-D5F6-A576-432521F0A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47" y="3774916"/>
            <a:ext cx="32575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a:extLst>
              <a:ext uri="{FF2B5EF4-FFF2-40B4-BE49-F238E27FC236}">
                <a16:creationId xmlns:a16="http://schemas.microsoft.com/office/drawing/2014/main" id="{AB7CF6C6-DCB8-85E8-F349-CE2D139FF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5050" y="3683634"/>
            <a:ext cx="3071813"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箭头: 右 9">
            <a:extLst>
              <a:ext uri="{FF2B5EF4-FFF2-40B4-BE49-F238E27FC236}">
                <a16:creationId xmlns:a16="http://schemas.microsoft.com/office/drawing/2014/main" id="{2594B9F9-0DD2-FD69-4ABA-E91D2A6A13C2}"/>
              </a:ext>
            </a:extLst>
          </p:cNvPr>
          <p:cNvSpPr/>
          <p:nvPr/>
        </p:nvSpPr>
        <p:spPr>
          <a:xfrm>
            <a:off x="3753234" y="5021317"/>
            <a:ext cx="531816"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2156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975032"/>
            <a:chOff x="1887176" y="1780606"/>
            <a:chExt cx="2235190" cy="173864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79429" cy="1430097"/>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函数返回的指针</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函数返回后，所指向的局部变量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已经不存在，原因是函数的活动记录被回收了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指向</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的指针就成为野指针（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Wild Pointer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因此，被分配到栈帧中的函数局部变量，在函数返回后，不可再对其进行操作</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将会使程序发生不可预知的错误</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野指针（或悬挂指针，</a:t>
              </a:r>
              <a:r>
                <a:rPr lang="en-US" altLang="zh-CN" sz="2800" dirty="0">
                  <a:solidFill>
                    <a:schemeClr val="tx1">
                      <a:lumMod val="85000"/>
                      <a:lumOff val="15000"/>
                    </a:schemeClr>
                  </a:solidFill>
                </a:rPr>
                <a:t>Dangling Pointer</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430C02B3-2EB2-3D42-74CE-25D9CB4E9A80}"/>
              </a:ext>
            </a:extLst>
          </p:cNvPr>
          <p:cNvSpPr txBox="1"/>
          <p:nvPr/>
        </p:nvSpPr>
        <p:spPr>
          <a:xfrm>
            <a:off x="7543800" y="1035941"/>
            <a:ext cx="3936773" cy="5478423"/>
          </a:xfrm>
          <a:prstGeom prst="rect">
            <a:avLst/>
          </a:prstGeom>
          <a:noFill/>
          <a:ln>
            <a:solidFill>
              <a:srgbClr val="D34817"/>
            </a:solidFill>
          </a:ln>
        </p:spPr>
        <p:txBody>
          <a:bodyPr wrap="square">
            <a:spAutoFit/>
          </a:bodyPr>
          <a:lstStyle/>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#include &lt;</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stdio.h</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&gt;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main()</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 p = f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g (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printf</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 "%d\n", *p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int* f ( )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x = 0;</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int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&amp;x;</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return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fp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void g (int * </a:t>
            </a:r>
            <a:r>
              <a:rPr kumimoji="1" lang="en-US" altLang="zh-CN" sz="1400" b="1" i="0" u="none" strike="noStrike" kern="10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int y[3] = {0, 1, 2};</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a:t>
            </a:r>
            <a:r>
              <a:rPr kumimoji="1"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rPr>
              <a:t>gp</a:t>
            </a:r>
            <a:r>
              <a:rPr kumimoji="1"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rPr>
              <a:t> + 1;</a:t>
            </a:r>
            <a:endParaRPr kumimoji="1" lang="zh-CN"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endParaRPr>
          </a:p>
          <a:p>
            <a:pPr marL="21590" marR="0" lvl="0" indent="-10795" algn="just" defTabSz="914400" eaLnBrk="0" fontAlgn="base" latinLnBrk="0" hangingPunct="0">
              <a:lnSpc>
                <a:spcPct val="100000"/>
              </a:lnSpc>
              <a:spcBef>
                <a:spcPct val="0"/>
              </a:spcBef>
              <a:spcAft>
                <a:spcPct val="0"/>
              </a:spcAft>
              <a:buClrTx/>
              <a:buSzTx/>
              <a:buFontTx/>
              <a:buNone/>
              <a:tabLst/>
              <a:defRPr/>
            </a:pPr>
            <a:r>
              <a:rPr kumimoji="1" lang="en-US"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endParaRPr kumimoji="1" lang="zh-CN" altLang="zh-CN" sz="14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endParaRPr>
          </a:p>
        </p:txBody>
      </p:sp>
    </p:spTree>
    <p:custDataLst>
      <p:tags r:id="rId1"/>
    </p:custDataLst>
    <p:extLst>
      <p:ext uri="{BB962C8B-B14F-4D97-AF65-F5344CB8AC3E}">
        <p14:creationId xmlns:p14="http://schemas.microsoft.com/office/powerpoint/2010/main" val="310216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3200" dirty="0">
                <a:solidFill>
                  <a:schemeClr val="bg1"/>
                </a:solidFill>
                <a:ea typeface="微软雅黑" panose="020B0503020204020204" pitchFamily="34" charset="-122"/>
              </a:rPr>
              <a:t>数组名作为参数传递</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09115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4"/>
            <a:ext cx="10520454" cy="2128374"/>
            <a:chOff x="1887176" y="1780606"/>
            <a:chExt cx="2532899" cy="93092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思考：如何在函数间传递数组？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将数组的全部元素从一个函数传递到另一个函数，产生的开销大</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语言的解决方案：传递数组名（数组的基址）</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数组名作为参数传递</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94604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4"/>
            <a:ext cx="10520454" cy="2590040"/>
            <a:chOff x="1887176" y="1780606"/>
            <a:chExt cx="2532899"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type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pointer_name</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变量名：</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pointer_name</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type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：指针所指的数据的类型</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指针变量包含了一个存储对象的地址，比如一个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变量的地址</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指针变量的声明</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2886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1205044"/>
            <a:chOff x="1887176" y="1780606"/>
            <a:chExt cx="2532899"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21853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将一个整数数组按升序排列：</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x[0]≤x[1]≤x[2]……≤x[N-1]</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数组名作为参数传递的经典示例：</a:t>
              </a: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15C7EA48-A4FE-1C6F-DAD2-19CCB450E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141" y="2818060"/>
            <a:ext cx="7029718" cy="390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4448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520454" cy="2128375"/>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注意函数声明中的“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参数是特定类型的数组的基址</a:t>
              </a: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void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BubbleSort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(int *list, int);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数组名作为参数传递的经典示例：</a:t>
              </a: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BDC36A56-B2E8-61B6-EE38-19735A7FA4E7}"/>
              </a:ext>
            </a:extLst>
          </p:cNvPr>
          <p:cNvSpPr txBox="1">
            <a:spLocks/>
          </p:cNvSpPr>
          <p:nvPr/>
        </p:nvSpPr>
        <p:spPr bwMode="auto">
          <a:xfrm>
            <a:off x="6155699" y="2407437"/>
            <a:ext cx="5076182" cy="1627045"/>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1 #include &lt;</a:t>
            </a:r>
            <a:r>
              <a:rPr kumimoji="0" lang="en-US" altLang="zh-CN" sz="1600" b="1" i="0" u="none" strike="noStrike" kern="1200" cap="none" spc="0" normalizeH="0" baseline="0" noProof="0" dirty="0" err="1">
                <a:ln>
                  <a:noFill/>
                </a:ln>
                <a:solidFill>
                  <a:sysClr val="windowText" lastClr="000000"/>
                </a:solidFill>
                <a:effectLst/>
                <a:uLnTx/>
                <a:uFillTx/>
                <a:latin typeface="Consolas" panose="020B0609020204030204" pitchFamily="49" charset="0"/>
              </a:rPr>
              <a:t>stdio.h</a:t>
            </a: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&gt;</a:t>
            </a:r>
            <a:endParaRPr kumimoji="0" lang="zh-CN"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2 #define MAX_NUMS 10</a:t>
            </a:r>
            <a:endParaRPr kumimoji="0" lang="zh-CN"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3</a:t>
            </a:r>
            <a:endParaRPr kumimoji="0" lang="zh-CN"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4 void </a:t>
            </a:r>
            <a:r>
              <a:rPr kumimoji="0" lang="en-US" altLang="zh-CN" sz="1600" b="1" i="0" u="none" strike="noStrike" kern="1200" cap="none" spc="0" normalizeH="0" baseline="0" noProof="0" dirty="0" err="1">
                <a:ln>
                  <a:noFill/>
                </a:ln>
                <a:solidFill>
                  <a:sysClr val="windowText" lastClr="000000"/>
                </a:solidFill>
                <a:effectLst/>
                <a:uLnTx/>
                <a:uFillTx/>
                <a:latin typeface="Consolas" panose="020B0609020204030204" pitchFamily="49" charset="0"/>
              </a:rPr>
              <a:t>BubbleSort</a:t>
            </a: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 (int list</a:t>
            </a:r>
            <a:r>
              <a:rPr kumimoji="0" lang="en-US" altLang="zh-CN" sz="1600" b="1" i="0" u="none" strike="noStrike" kern="1200" cap="none" spc="0" normalizeH="0" baseline="0" noProof="0" dirty="0">
                <a:ln>
                  <a:noFill/>
                </a:ln>
                <a:solidFill>
                  <a:srgbClr val="FF0000"/>
                </a:solidFill>
                <a:effectLst/>
                <a:uLnTx/>
                <a:uFillTx/>
                <a:latin typeface="Consolas" panose="020B0609020204030204" pitchFamily="49" charset="0"/>
              </a:rPr>
              <a:t>[]</a:t>
            </a: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 int);</a:t>
            </a:r>
            <a:endParaRPr kumimoji="0" lang="zh-CN"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rPr>
              <a:t>5</a:t>
            </a:r>
            <a:endParaRPr kumimoji="0" lang="zh-CN" altLang="zh-CN" sz="16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p:txBody>
      </p:sp>
    </p:spTree>
    <p:custDataLst>
      <p:tags r:id="rId1"/>
    </p:custDataLst>
    <p:extLst>
      <p:ext uri="{BB962C8B-B14F-4D97-AF65-F5344CB8AC3E}">
        <p14:creationId xmlns:p14="http://schemas.microsoft.com/office/powerpoint/2010/main" val="326276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520454" cy="2590040"/>
            <a:chOff x="1887176" y="1780606"/>
            <a:chExt cx="2532899"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函数（调用者）中</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numbers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为数组的基址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等价于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&amp;numbers[0]</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函数调用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13DD15CF-58D6-939E-18F4-C24AC457F872}"/>
              </a:ext>
            </a:extLst>
          </p:cNvPr>
          <p:cNvSpPr txBox="1">
            <a:spLocks/>
          </p:cNvSpPr>
          <p:nvPr/>
        </p:nvSpPr>
        <p:spPr bwMode="auto">
          <a:xfrm>
            <a:off x="5918886" y="1032026"/>
            <a:ext cx="5668804" cy="5734050"/>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6 int main()</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7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8	int index;</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9	int numbers [MAX_NUMS];</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10</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11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rPr>
              <a:t>获取输入</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("Enter %d numbers.\n", MAX_NUMS);</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13	for (index = 0; index &lt; MAX_NUMS; index++)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14	{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15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("Input number %d : ", index);</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("%d", &amp;numbers[index]);</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18</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19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rPr>
              <a:t>调用排序程序</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20	</a:t>
            </a:r>
            <a:r>
              <a:rPr kumimoji="0" lang="en-US" altLang="zh-CN" sz="1200" b="1" i="0" u="none" strike="noStrike" kern="1200" cap="none" spc="0" normalizeH="0" baseline="0" noProof="0" dirty="0" err="1">
                <a:ln>
                  <a:noFill/>
                </a:ln>
                <a:solidFill>
                  <a:srgbClr val="FF0000"/>
                </a:solidFill>
                <a:effectLst/>
                <a:uLnTx/>
                <a:uFillTx/>
                <a:latin typeface="Consolas" panose="020B0609020204030204" pitchFamily="49" charset="0"/>
              </a:rPr>
              <a:t>BubbleSort</a:t>
            </a:r>
            <a:r>
              <a:rPr kumimoji="0" lang="en-US" altLang="zh-CN" sz="1200" b="1" i="0" u="none" strike="noStrike" kern="1200" cap="none" spc="0" normalizeH="0" baseline="0" noProof="0" dirty="0">
                <a:ln>
                  <a:noFill/>
                </a:ln>
                <a:solidFill>
                  <a:srgbClr val="FF0000"/>
                </a:solidFill>
                <a:effectLst/>
                <a:uLnTx/>
                <a:uFillTx/>
                <a:latin typeface="Consolas" panose="020B0609020204030204" pitchFamily="49" charset="0"/>
              </a:rPr>
              <a:t> (numbers, MAX_NUMS);</a:t>
            </a:r>
            <a:endParaRPr kumimoji="0" lang="zh-CN" altLang="zh-CN" sz="1200" b="1" i="0" u="none" strike="noStrike" kern="1200" cap="none" spc="0" normalizeH="0" baseline="0" noProof="0" dirty="0">
              <a:ln>
                <a:noFill/>
              </a:ln>
              <a:solidFill>
                <a:srgbClr val="FF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21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22	</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r>
              <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rPr>
              <a:t>输出已排序的数组</a:t>
            </a:r>
            <a:r>
              <a:rPr kumimoji="0" lang="en-US" altLang="zh-CN" sz="1200" b="1" i="0" u="none" strike="noStrike" kern="1200" cap="none" spc="0" normalizeH="0" baseline="0" noProof="0" dirty="0">
                <a:ln>
                  <a:noFill/>
                </a:ln>
                <a:solidFill>
                  <a:srgbClr val="00B050"/>
                </a:solidFill>
                <a:effectLst/>
                <a:uLnTx/>
                <a:uFillTx/>
                <a:latin typeface="Consolas" panose="020B0609020204030204" pitchFamily="49" charset="0"/>
              </a:rPr>
              <a:t>*/</a:t>
            </a:r>
            <a:endParaRPr kumimoji="0" lang="zh-CN" altLang="zh-CN" sz="1200" b="1" i="0" u="none" strike="noStrike" kern="1200" cap="none" spc="0" normalizeH="0" baseline="0" noProof="0" dirty="0">
              <a:ln>
                <a:noFill/>
              </a:ln>
              <a:solidFill>
                <a:srgbClr val="00B05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23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nThe</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input set, in ascending order:\n");</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24	for (index = 0; index &lt; MAX_NUMS; index++)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25		</a:t>
            </a:r>
            <a:r>
              <a:rPr kumimoji="0" lang="en-US" altLang="zh-CN" sz="1200" b="1" i="0" u="none" strike="noStrike" kern="1200" cap="none" spc="0" normalizeH="0" baseline="0" noProof="0" dirty="0" err="1">
                <a:ln>
                  <a:noFill/>
                </a:ln>
                <a:solidFill>
                  <a:sysClr val="windowText" lastClr="000000"/>
                </a:solidFill>
                <a:effectLst/>
                <a:uLnTx/>
                <a:uFillTx/>
                <a:latin typeface="Consolas" panose="020B06090202040302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 ("%d\n", numbers[index]);</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26 }</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rPr>
              <a:t>27</a:t>
            </a: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endParaRPr kumimoji="0" lang="zh-CN" altLang="zh-CN" sz="12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p:txBody>
      </p:sp>
    </p:spTree>
    <p:custDataLst>
      <p:tags r:id="rId1"/>
    </p:custDataLst>
    <p:extLst>
      <p:ext uri="{BB962C8B-B14F-4D97-AF65-F5344CB8AC3E}">
        <p14:creationId xmlns:p14="http://schemas.microsoft.com/office/powerpoint/2010/main" val="3441051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20454" cy="1205044"/>
            <a:chOff x="1887176" y="1780606"/>
            <a:chExt cx="2532899"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218530"/>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函数定义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5F5C83F4-4FD7-F8F5-387B-573D55F5B439}"/>
              </a:ext>
            </a:extLst>
          </p:cNvPr>
          <p:cNvSpPr txBox="1">
            <a:spLocks/>
          </p:cNvSpPr>
          <p:nvPr/>
        </p:nvSpPr>
        <p:spPr bwMode="auto">
          <a:xfrm>
            <a:off x="845797" y="2348477"/>
            <a:ext cx="7093420" cy="3949613"/>
          </a:xfrm>
          <a:prstGeom prst="rect">
            <a:avLst/>
          </a:prstGeom>
          <a:noFill/>
          <a:ln>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28	void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BubbleSort</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a:t>
            </a:r>
            <a:r>
              <a:rPr kumimoji="0" lang="en-US" altLang="zh-CN" sz="1400" b="1" i="0" u="none" strike="noStrike" kern="1200" cap="none" spc="0" normalizeH="0" baseline="0" noProof="0" dirty="0">
                <a:ln>
                  <a:noFill/>
                </a:ln>
                <a:solidFill>
                  <a:srgbClr val="FF0000"/>
                </a:solidFill>
                <a:effectLst/>
                <a:uLnTx/>
                <a:uFillTx/>
                <a:latin typeface="Consolas" panose="020B0609020204030204" pitchFamily="49" charset="0"/>
              </a:rPr>
              <a:t>list</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int n)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29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30		int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i</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j;</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31		int temp;</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rgbClr val="0070C0"/>
                </a:solidFill>
                <a:effectLst/>
                <a:uLnTx/>
                <a:uFillTx/>
                <a:latin typeface="Consolas" panose="020B0609020204030204" pitchFamily="49" charset="0"/>
              </a:rPr>
              <a:t>32</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a:ln>
                  <a:noFill/>
                </a:ln>
                <a:solidFill>
                  <a:srgbClr val="0070C0"/>
                </a:solidFill>
                <a:effectLst/>
                <a:uLnTx/>
                <a:uFillTx/>
                <a:latin typeface="Consolas" panose="020B0609020204030204" pitchFamily="49" charset="0"/>
              </a:rPr>
              <a:t>for</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i</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 1;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i</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&lt;= n-1;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i</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rgbClr val="0070C0"/>
                </a:solidFill>
                <a:effectLst/>
                <a:uLnTx/>
                <a:uFillTx/>
                <a:latin typeface="Consolas" panose="020B0609020204030204" pitchFamily="49" charset="0"/>
              </a:rPr>
              <a:t>33</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a:ln>
                  <a:noFill/>
                </a:ln>
                <a:solidFill>
                  <a:srgbClr val="0070C0"/>
                </a:solidFill>
                <a:effectLst/>
                <a:uLnTx/>
                <a:uFillTx/>
                <a:latin typeface="Consolas" panose="020B0609020204030204" pitchFamily="49" charset="0"/>
              </a:rPr>
              <a:t>for </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(j = 1; j &lt;= n-</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i</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nsolas" panose="020B0609020204030204" pitchFamily="49" charset="0"/>
              </a:rPr>
              <a:t>j++</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34				if (list[j - 1] &gt; list[j])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35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36					temp = list[j-1];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37					</a:t>
            </a:r>
            <a:r>
              <a:rPr kumimoji="0" lang="en-US" altLang="zh-CN" sz="1400" b="1" i="0" u="none" strike="noStrike" kern="1200" cap="none" spc="0" normalizeH="0" baseline="0" noProof="0" dirty="0">
                <a:ln>
                  <a:noFill/>
                </a:ln>
                <a:solidFill>
                  <a:srgbClr val="0000FF"/>
                </a:solidFill>
                <a:effectLst/>
                <a:uLnTx/>
                <a:uFillTx/>
                <a:latin typeface="Consolas" panose="020B0609020204030204" pitchFamily="49" charset="0"/>
              </a:rPr>
              <a:t>list[j - 1] </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 </a:t>
            </a:r>
            <a:r>
              <a:rPr kumimoji="0" lang="en-US" altLang="zh-CN" sz="1400" b="1" i="0" u="none" strike="noStrike" kern="1200" cap="none" spc="0" normalizeH="0" baseline="0" noProof="0" dirty="0">
                <a:ln>
                  <a:noFill/>
                </a:ln>
                <a:solidFill>
                  <a:srgbClr val="FF0000"/>
                </a:solidFill>
                <a:effectLst/>
                <a:uLnTx/>
                <a:uFillTx/>
                <a:latin typeface="Consolas" panose="020B0609020204030204" pitchFamily="49" charset="0"/>
              </a:rPr>
              <a:t>list[j]</a:t>
            </a: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38 					list[j] = temp;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39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rPr>
              <a:t>40	}</a:t>
            </a:r>
            <a:endParaRPr kumimoji="0" lang="zh-CN" altLang="zh-CN" sz="1400" b="1" i="0" u="none" strike="noStrike" kern="1200" cap="none" spc="0" normalizeH="0" baseline="0" noProof="0" dirty="0">
              <a:ln>
                <a:noFill/>
              </a:ln>
              <a:solidFill>
                <a:sysClr val="windowText" lastClr="000000"/>
              </a:solidFill>
              <a:effectLst/>
              <a:uLnTx/>
              <a:uFillTx/>
              <a:latin typeface="Consolas" panose="020B0609020204030204" pitchFamily="49" charset="0"/>
            </a:endParaRPr>
          </a:p>
        </p:txBody>
      </p:sp>
      <p:sp>
        <p:nvSpPr>
          <p:cNvPr id="11" name="文本框 10">
            <a:extLst>
              <a:ext uri="{FF2B5EF4-FFF2-40B4-BE49-F238E27FC236}">
                <a16:creationId xmlns:a16="http://schemas.microsoft.com/office/drawing/2014/main" id="{0A191EBB-AA76-6C23-9583-4FA935BD2C74}"/>
              </a:ext>
            </a:extLst>
          </p:cNvPr>
          <p:cNvSpPr txBox="1"/>
          <p:nvPr/>
        </p:nvSpPr>
        <p:spPr>
          <a:xfrm>
            <a:off x="8723872" y="2727224"/>
            <a:ext cx="3311610" cy="2772682"/>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参数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list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&amp;numbers[0]</a:t>
            </a:r>
          </a:p>
          <a:p>
            <a:pPr marL="742950" lvl="1" indent="-285750">
              <a:lnSpc>
                <a:spcPct val="150000"/>
              </a:lnSpc>
              <a:buFont typeface="Arial" panose="020B0604020202020204" pitchFamily="34" charset="0"/>
              <a:buChar cha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list[2]: numbers[2]</a:t>
            </a:r>
          </a:p>
          <a:p>
            <a:pPr marL="742950" lvl="1" indent="-285750">
              <a:lnSpc>
                <a:spcPct val="150000"/>
              </a:lnSpc>
              <a:buFont typeface="Arial" panose="020B0604020202020204" pitchFamily="34" charset="0"/>
              <a:buChar cha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*(list + 2): numbers[2]</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赋值运算符右边</a:t>
            </a:r>
          </a:p>
          <a:p>
            <a:pPr marL="742950" lvl="1" indent="-285750">
              <a:lnSpc>
                <a:spcPct val="150000"/>
              </a:lnSpc>
              <a:buFont typeface="Arial" panose="020B0604020202020204" pitchFamily="34" charset="0"/>
              <a:buChar cha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获取内存中该地址上的值</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赋值运算符左边</a:t>
            </a:r>
          </a:p>
          <a:p>
            <a:pPr marL="742950" lvl="1" indent="-285750">
              <a:lnSpc>
                <a:spcPct val="150000"/>
              </a:lnSpc>
              <a:buFont typeface="Arial" panose="020B0604020202020204" pitchFamily="34" charset="0"/>
              <a:buChar cha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修改内存中该地址上的值</a:t>
            </a:r>
          </a:p>
        </p:txBody>
      </p:sp>
      <p:cxnSp>
        <p:nvCxnSpPr>
          <p:cNvPr id="13" name="直接箭头连接符 12">
            <a:extLst>
              <a:ext uri="{FF2B5EF4-FFF2-40B4-BE49-F238E27FC236}">
                <a16:creationId xmlns:a16="http://schemas.microsoft.com/office/drawing/2014/main" id="{9C9E7A9B-FCCD-1431-10FF-B930F917600C}"/>
              </a:ext>
            </a:extLst>
          </p:cNvPr>
          <p:cNvCxnSpPr>
            <a:cxnSpLocks/>
          </p:cNvCxnSpPr>
          <p:nvPr/>
        </p:nvCxnSpPr>
        <p:spPr>
          <a:xfrm flipH="1">
            <a:off x="7574692" y="4559643"/>
            <a:ext cx="1476632" cy="46337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直接箭头连接符 13">
            <a:extLst>
              <a:ext uri="{FF2B5EF4-FFF2-40B4-BE49-F238E27FC236}">
                <a16:creationId xmlns:a16="http://schemas.microsoft.com/office/drawing/2014/main" id="{D45EB6EC-8398-46C6-536E-E597E5E9EA8E}"/>
              </a:ext>
            </a:extLst>
          </p:cNvPr>
          <p:cNvCxnSpPr>
            <a:cxnSpLocks/>
          </p:cNvCxnSpPr>
          <p:nvPr/>
        </p:nvCxnSpPr>
        <p:spPr>
          <a:xfrm flipH="1" flipV="1">
            <a:off x="6566601" y="5223447"/>
            <a:ext cx="2435296" cy="120850"/>
          </a:xfrm>
          <a:prstGeom prst="straightConnector1">
            <a:avLst/>
          </a:prstGeom>
          <a:ln>
            <a:solidFill>
              <a:srgbClr val="0000FF"/>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946782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1"/>
            <a:ext cx="10520454" cy="2590040"/>
            <a:chOff x="1887176" y="1780606"/>
            <a:chExt cx="2532899" cy="1132857"/>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通过数组名作为参数传递，在被调用函数中，数组的值都是可访问的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BubbleSort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函数执行时：</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list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保存局部变量</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temp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函数执行</a:t>
              </a:r>
            </a:p>
          </p:txBody>
        </p:sp>
      </p:grpSp>
    </p:spTree>
    <p:custDataLst>
      <p:tags r:id="rId1"/>
    </p:custDataLst>
    <p:extLst>
      <p:ext uri="{BB962C8B-B14F-4D97-AF65-F5344CB8AC3E}">
        <p14:creationId xmlns:p14="http://schemas.microsoft.com/office/powerpoint/2010/main" val="1141404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1"/>
            <a:ext cx="4941791" cy="3513370"/>
            <a:chOff x="1887176" y="1780606"/>
            <a:chExt cx="1189783" cy="1536712"/>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1135479"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BubbleSort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函数执行时：</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list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保存局部变量</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temp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执行前后的运行时栈</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函数执行</a:t>
              </a:r>
            </a:p>
          </p:txBody>
        </p:sp>
      </p:grpSp>
      <p:pic>
        <p:nvPicPr>
          <p:cNvPr id="5" name="图片 2">
            <a:extLst>
              <a:ext uri="{FF2B5EF4-FFF2-40B4-BE49-F238E27FC236}">
                <a16:creationId xmlns:a16="http://schemas.microsoft.com/office/drawing/2014/main" id="{D6A7368C-9245-B0B6-6D4E-B1694D6CD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685" y="971229"/>
            <a:ext cx="6270625"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66352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A706DBE-1D79-9BA9-65BE-AC4EAF615FE0}"/>
              </a:ext>
            </a:extLst>
          </p:cNvPr>
          <p:cNvSpPr/>
          <p:nvPr/>
        </p:nvSpPr>
        <p:spPr>
          <a:xfrm>
            <a:off x="9276837" y="5340522"/>
            <a:ext cx="1118286" cy="337553"/>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522180"/>
            <a:ext cx="4540195" cy="581056"/>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函数执行</a:t>
            </a:r>
          </a:p>
        </p:txBody>
      </p:sp>
      <p:sp>
        <p:nvSpPr>
          <p:cNvPr id="8" name="内容占位符 2">
            <a:extLst>
              <a:ext uri="{FF2B5EF4-FFF2-40B4-BE49-F238E27FC236}">
                <a16:creationId xmlns:a16="http://schemas.microsoft.com/office/drawing/2014/main" id="{3CCE46BA-220D-F170-28DC-FFE3CDD7687B}"/>
              </a:ext>
            </a:extLst>
          </p:cNvPr>
          <p:cNvSpPr txBox="1">
            <a:spLocks/>
          </p:cNvSpPr>
          <p:nvPr/>
        </p:nvSpPr>
        <p:spPr bwMode="auto">
          <a:xfrm>
            <a:off x="994549" y="2261467"/>
            <a:ext cx="7624290" cy="44640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01 BubbleSort:   	addi	sp, sp, -12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分配栈帧</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02		</a:t>
            </a:r>
            <a:r>
              <a:rPr lang="pt-BR" altLang="zh-CN" sz="1400" b="1" dirty="0">
                <a:solidFill>
                  <a:prstClr val="black"/>
                </a:solidFill>
                <a:latin typeface="Consolas" panose="020B0609020204030204" pitchFamily="49" charset="0"/>
                <a:ea typeface="黑体" panose="02010609060101010101" pitchFamily="49" charset="-122"/>
              </a:rPr>
              <a:t>sw	s1, 0(sp)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寄存器</a:t>
            </a:r>
            <a:r>
              <a:rPr lang="pt-BR" altLang="zh-CN" sz="1400" b="1" dirty="0">
                <a:solidFill>
                  <a:srgbClr val="00B050"/>
                </a:solidFill>
                <a:latin typeface="Consolas" panose="020B0609020204030204" pitchFamily="49" charset="0"/>
                <a:ea typeface="黑体" panose="02010609060101010101" pitchFamily="49" charset="-122"/>
              </a:rPr>
              <a:t>s1</a:t>
            </a:r>
            <a:r>
              <a:rPr lang="zh-CN" altLang="en-US" sz="1400" b="1" dirty="0">
                <a:solidFill>
                  <a:srgbClr val="00B050"/>
                </a:solidFill>
                <a:latin typeface="Consolas" panose="020B0609020204030204" pitchFamily="49" charset="0"/>
                <a:ea typeface="黑体" panose="02010609060101010101" pitchFamily="49" charset="-122"/>
              </a:rPr>
              <a:t>的保存</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03		</a:t>
            </a:r>
            <a:r>
              <a:rPr lang="pt-BR" altLang="zh-CN" sz="1400" b="1" dirty="0">
                <a:solidFill>
                  <a:prstClr val="black"/>
                </a:solidFill>
                <a:latin typeface="Consolas" panose="020B0609020204030204" pitchFamily="49" charset="0"/>
                <a:ea typeface="黑体" panose="02010609060101010101" pitchFamily="49" charset="-122"/>
              </a:rPr>
              <a:t>sw	s2, 4(sp)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寄存器</a:t>
            </a:r>
            <a:r>
              <a:rPr lang="pt-BR" altLang="zh-CN" sz="1400" b="1" dirty="0">
                <a:solidFill>
                  <a:srgbClr val="00B050"/>
                </a:solidFill>
                <a:latin typeface="Consolas" panose="020B0609020204030204" pitchFamily="49" charset="0"/>
                <a:ea typeface="黑体" panose="02010609060101010101" pitchFamily="49" charset="-122"/>
              </a:rPr>
              <a:t>s2</a:t>
            </a:r>
            <a:r>
              <a:rPr lang="zh-CN" altLang="en-US" sz="1400" b="1" dirty="0">
                <a:solidFill>
                  <a:srgbClr val="00B050"/>
                </a:solidFill>
                <a:latin typeface="Consolas" panose="020B0609020204030204" pitchFamily="49" charset="0"/>
                <a:ea typeface="黑体" panose="02010609060101010101" pitchFamily="49" charset="-122"/>
              </a:rPr>
              <a:t>的保存</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04		</a:t>
            </a:r>
            <a:r>
              <a:rPr lang="pt-BR" altLang="zh-CN" sz="1400" b="1" dirty="0">
                <a:solidFill>
                  <a:prstClr val="black"/>
                </a:solidFill>
                <a:latin typeface="Consolas" panose="020B0609020204030204" pitchFamily="49" charset="0"/>
                <a:ea typeface="黑体" panose="02010609060101010101" pitchFamily="49" charset="-122"/>
              </a:rPr>
              <a:t>sw	s3, 8(sp)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寄存器</a:t>
            </a:r>
            <a:r>
              <a:rPr lang="pt-BR" altLang="zh-CN" sz="1400" b="1" dirty="0">
                <a:solidFill>
                  <a:srgbClr val="00B050"/>
                </a:solidFill>
                <a:latin typeface="Consolas" panose="020B0609020204030204" pitchFamily="49" charset="0"/>
                <a:ea typeface="黑体" panose="02010609060101010101" pitchFamily="49" charset="-122"/>
              </a:rPr>
              <a:t>s3</a:t>
            </a:r>
            <a:r>
              <a:rPr lang="zh-CN" altLang="en-US" sz="1400" b="1" dirty="0">
                <a:solidFill>
                  <a:srgbClr val="00B050"/>
                </a:solidFill>
                <a:latin typeface="Consolas" panose="020B0609020204030204" pitchFamily="49" charset="0"/>
                <a:ea typeface="黑体" panose="02010609060101010101" pitchFamily="49" charset="-122"/>
              </a:rPr>
              <a:t>的保存</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05 </a:t>
            </a:r>
            <a:r>
              <a:rPr lang="en-US" altLang="zh-CN" sz="1400" b="1" dirty="0">
                <a:solidFill>
                  <a:srgbClr val="00B050"/>
                </a:solidFill>
                <a:latin typeface="Consolas" panose="020B0609020204030204" pitchFamily="49" charset="0"/>
                <a:ea typeface="黑体" panose="02010609060101010101" pitchFamily="49" charset="-122"/>
              </a:rPr>
              <a:t>#</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06		</a:t>
            </a:r>
            <a:r>
              <a:rPr lang="pt-BR" altLang="zh-CN" sz="1400" b="1" dirty="0">
                <a:solidFill>
                  <a:prstClr val="black"/>
                </a:solidFill>
                <a:latin typeface="Consolas" panose="020B0609020204030204" pitchFamily="49" charset="0"/>
                <a:ea typeface="黑体" panose="02010609060101010101" pitchFamily="49" charset="-122"/>
              </a:rPr>
              <a:t>li	s1, 1			</a:t>
            </a:r>
            <a:r>
              <a:rPr lang="pt-BR" altLang="zh-CN" sz="1400" b="1" dirty="0">
                <a:solidFill>
                  <a:srgbClr val="00B050"/>
                </a:solidFill>
                <a:latin typeface="Consolas" panose="020B0609020204030204" pitchFamily="49" charset="0"/>
                <a:ea typeface="黑体" panose="02010609060101010101" pitchFamily="49" charset="-122"/>
              </a:rPr>
              <a:t># i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07 OutLoop:	addi	t0, a1, -1		</a:t>
            </a:r>
            <a:r>
              <a:rPr lang="pt-BR" altLang="zh-CN" sz="1400" b="1" dirty="0">
                <a:solidFill>
                  <a:srgbClr val="00B050"/>
                </a:solidFill>
                <a:latin typeface="Consolas" panose="020B0609020204030204" pitchFamily="49" charset="0"/>
                <a:ea typeface="黑体" panose="02010609060101010101" pitchFamily="49" charset="-122"/>
              </a:rPr>
              <a:t># n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08		bgt	s1, t0, exit_1		</a:t>
            </a:r>
            <a:r>
              <a:rPr lang="pt-BR" altLang="zh-CN" sz="1400" b="1" dirty="0">
                <a:solidFill>
                  <a:srgbClr val="00B050"/>
                </a:solidFill>
                <a:latin typeface="Consolas" panose="020B0609020204030204" pitchFamily="49" charset="0"/>
                <a:ea typeface="黑体" panose="02010609060101010101" pitchFamily="49" charset="-122"/>
              </a:rPr>
              <a:t># i &lt;= n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09		li	s2, 1			</a:t>
            </a:r>
            <a:r>
              <a:rPr lang="pt-BR" altLang="zh-CN" sz="1400" b="1" dirty="0">
                <a:solidFill>
                  <a:srgbClr val="00B050"/>
                </a:solidFill>
                <a:latin typeface="Consolas" panose="020B0609020204030204" pitchFamily="49" charset="0"/>
                <a:ea typeface="黑体" panose="02010609060101010101" pitchFamily="49" charset="-122"/>
              </a:rPr>
              <a:t># j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0A InLoop:	sub	t0, a1, s1		</a:t>
            </a:r>
            <a:r>
              <a:rPr lang="pt-BR" altLang="zh-CN" sz="1400" b="1" dirty="0">
                <a:solidFill>
                  <a:srgbClr val="00B050"/>
                </a:solidFill>
                <a:latin typeface="Consolas" panose="020B0609020204030204" pitchFamily="49" charset="0"/>
                <a:ea typeface="黑体" panose="02010609060101010101" pitchFamily="49" charset="-122"/>
              </a:rPr>
              <a:t># n - i</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0B		bgt	s2, t0, exit_2		</a:t>
            </a:r>
            <a:r>
              <a:rPr lang="pt-BR" altLang="zh-CN" sz="1400" b="1" dirty="0">
                <a:solidFill>
                  <a:srgbClr val="00B050"/>
                </a:solidFill>
                <a:latin typeface="Consolas" panose="020B0609020204030204" pitchFamily="49" charset="0"/>
                <a:ea typeface="黑体" panose="02010609060101010101" pitchFamily="49" charset="-122"/>
              </a:rPr>
              <a:t># j &lt;= n - i</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0C		addi	t0, s2, -1		</a:t>
            </a:r>
            <a:r>
              <a:rPr lang="pt-BR" altLang="zh-CN" sz="1400" b="1" dirty="0">
                <a:solidFill>
                  <a:srgbClr val="00B050"/>
                </a:solidFill>
                <a:latin typeface="Consolas" panose="020B0609020204030204" pitchFamily="49" charset="0"/>
                <a:ea typeface="黑体" panose="02010609060101010101" pitchFamily="49" charset="-122"/>
              </a:rPr>
              <a:t># j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0D		slli	t0, t0, 2			</a:t>
            </a:r>
            <a:r>
              <a:rPr lang="pt-BR" altLang="zh-CN" sz="1400" b="1" dirty="0">
                <a:solidFill>
                  <a:srgbClr val="00B050"/>
                </a:solidFill>
                <a:latin typeface="Consolas" panose="020B0609020204030204" pitchFamily="49" charset="0"/>
                <a:ea typeface="黑体" panose="02010609060101010101" pitchFamily="49" charset="-122"/>
              </a:rPr>
              <a:t># (j-1)*4</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0E		add	t0, a0, t0		</a:t>
            </a:r>
            <a:r>
              <a:rPr lang="pt-BR" altLang="zh-CN" sz="1400" b="1" dirty="0">
                <a:solidFill>
                  <a:srgbClr val="00B050"/>
                </a:solidFill>
                <a:latin typeface="Consolas" panose="020B0609020204030204" pitchFamily="49" charset="0"/>
                <a:ea typeface="黑体" panose="02010609060101010101" pitchFamily="49" charset="-122"/>
              </a:rPr>
              <a:t># &amp;list[j - 1]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0F		</a:t>
            </a:r>
            <a:r>
              <a:rPr lang="pt-BR" altLang="zh-CN" sz="1400" b="1" dirty="0">
                <a:solidFill>
                  <a:srgbClr val="FF0000"/>
                </a:solidFill>
                <a:latin typeface="Consolas" panose="020B0609020204030204" pitchFamily="49" charset="0"/>
                <a:ea typeface="黑体" panose="02010609060101010101" pitchFamily="49" charset="-122"/>
              </a:rPr>
              <a:t>lw	t1, 0(t0)</a:t>
            </a:r>
            <a:r>
              <a:rPr lang="pt-BR" altLang="zh-CN" sz="1400" b="1" dirty="0">
                <a:solidFill>
                  <a:prstClr val="black"/>
                </a:solidFill>
                <a:latin typeface="Consolas" panose="020B0609020204030204" pitchFamily="49" charset="0"/>
                <a:ea typeface="黑体" panose="02010609060101010101" pitchFamily="49" charset="-122"/>
              </a:rPr>
              <a:t>			</a:t>
            </a:r>
            <a:r>
              <a:rPr lang="pt-BR" altLang="zh-CN" sz="1400" b="1" dirty="0">
                <a:solidFill>
                  <a:srgbClr val="00B050"/>
                </a:solidFill>
                <a:latin typeface="Consolas" panose="020B0609020204030204" pitchFamily="49" charset="0"/>
                <a:ea typeface="黑体" panose="02010609060101010101" pitchFamily="49" charset="-122"/>
              </a:rPr>
              <a:t># list[j - 1]</a:t>
            </a:r>
          </a:p>
        </p:txBody>
      </p:sp>
      <p:sp>
        <p:nvSpPr>
          <p:cNvPr id="10" name="文本框 5">
            <a:extLst>
              <a:ext uri="{FF2B5EF4-FFF2-40B4-BE49-F238E27FC236}">
                <a16:creationId xmlns:a16="http://schemas.microsoft.com/office/drawing/2014/main" id="{7617D251-6A41-7F89-71C7-66F2DCEA88DC}"/>
              </a:ext>
            </a:extLst>
          </p:cNvPr>
          <p:cNvSpPr txBox="1">
            <a:spLocks noChangeArrowheads="1"/>
          </p:cNvSpPr>
          <p:nvPr/>
        </p:nvSpPr>
        <p:spPr bwMode="auto">
          <a:xfrm>
            <a:off x="8810368" y="5340522"/>
            <a:ext cx="3330146" cy="1384995"/>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if (list[j - 1] &gt; list[j])</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temp = list[j-1]; </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list[j - 1] = list[j];</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list[j] = temp;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p:txBody>
      </p:sp>
      <p:cxnSp>
        <p:nvCxnSpPr>
          <p:cNvPr id="14" name="直接箭头连接符 13">
            <a:extLst>
              <a:ext uri="{FF2B5EF4-FFF2-40B4-BE49-F238E27FC236}">
                <a16:creationId xmlns:a16="http://schemas.microsoft.com/office/drawing/2014/main" id="{EA157DEB-CD38-F1E7-D0F5-F4EDCDBDDF56}"/>
              </a:ext>
            </a:extLst>
          </p:cNvPr>
          <p:cNvCxnSpPr>
            <a:cxnSpLocks/>
          </p:cNvCxnSpPr>
          <p:nvPr/>
        </p:nvCxnSpPr>
        <p:spPr>
          <a:xfrm flipH="1">
            <a:off x="4769708" y="5678075"/>
            <a:ext cx="4507129" cy="79686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1517294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CB3C122-56FE-F74E-05F8-4D223D6FD3E9}"/>
              </a:ext>
            </a:extLst>
          </p:cNvPr>
          <p:cNvSpPr/>
          <p:nvPr/>
        </p:nvSpPr>
        <p:spPr>
          <a:xfrm>
            <a:off x="9780373" y="6073346"/>
            <a:ext cx="2248930" cy="457200"/>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2" name="矩形 11">
            <a:extLst>
              <a:ext uri="{FF2B5EF4-FFF2-40B4-BE49-F238E27FC236}">
                <a16:creationId xmlns:a16="http://schemas.microsoft.com/office/drawing/2014/main" id="{BA706DBE-1D79-9BA9-65BE-AC4EAF615FE0}"/>
              </a:ext>
            </a:extLst>
          </p:cNvPr>
          <p:cNvSpPr/>
          <p:nvPr/>
        </p:nvSpPr>
        <p:spPr>
          <a:xfrm>
            <a:off x="10657704" y="5398863"/>
            <a:ext cx="719780" cy="309959"/>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522180"/>
            <a:ext cx="4540195" cy="581056"/>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BubbbleSort</a:t>
            </a:r>
            <a:r>
              <a:rPr lang="zh-CN" altLang="en-US" sz="2800" dirty="0">
                <a:solidFill>
                  <a:schemeClr val="tx1">
                    <a:lumMod val="85000"/>
                    <a:lumOff val="15000"/>
                  </a:schemeClr>
                </a:solidFill>
              </a:rPr>
              <a:t>函数执行</a:t>
            </a:r>
          </a:p>
        </p:txBody>
      </p:sp>
      <p:sp>
        <p:nvSpPr>
          <p:cNvPr id="8" name="内容占位符 2">
            <a:extLst>
              <a:ext uri="{FF2B5EF4-FFF2-40B4-BE49-F238E27FC236}">
                <a16:creationId xmlns:a16="http://schemas.microsoft.com/office/drawing/2014/main" id="{3CCE46BA-220D-F170-28DC-FFE3CDD7687B}"/>
              </a:ext>
            </a:extLst>
          </p:cNvPr>
          <p:cNvSpPr txBox="1">
            <a:spLocks/>
          </p:cNvSpPr>
          <p:nvPr/>
        </p:nvSpPr>
        <p:spPr bwMode="auto">
          <a:xfrm>
            <a:off x="849357" y="2127947"/>
            <a:ext cx="7624290" cy="465591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10		slli	t2, s2, 2		</a:t>
            </a:r>
            <a:r>
              <a:rPr lang="pt-BR" altLang="zh-CN" sz="1400" b="1" dirty="0">
                <a:solidFill>
                  <a:srgbClr val="00B050"/>
                </a:solidFill>
                <a:latin typeface="Consolas" panose="020B0609020204030204" pitchFamily="49" charset="0"/>
                <a:ea typeface="黑体" panose="02010609060101010101" pitchFamily="49" charset="-122"/>
              </a:rPr>
              <a:t># j*4</a:t>
            </a:r>
          </a:p>
          <a:p>
            <a:pPr eaLnBrk="0" fontAlgn="base" hangingPunct="0">
              <a:spcAft>
                <a:spcPct val="0"/>
              </a:spcAft>
              <a:buClr>
                <a:srgbClr val="D34817"/>
              </a:buClr>
              <a:buNone/>
            </a:pPr>
            <a:r>
              <a:rPr lang="pt-BR" altLang="zh-CN" sz="1400" b="1" dirty="0">
                <a:solidFill>
                  <a:prstClr val="black"/>
                </a:solidFill>
                <a:latin typeface="Consolas" panose="020B0609020204030204" pitchFamily="49" charset="0"/>
                <a:ea typeface="黑体" panose="02010609060101010101" pitchFamily="49" charset="-122"/>
              </a:rPr>
              <a:t>11		add	t2, a0, t2	</a:t>
            </a:r>
            <a:r>
              <a:rPr lang="pt-BR" altLang="zh-CN" sz="1400" b="1" dirty="0">
                <a:solidFill>
                  <a:srgbClr val="00B050"/>
                </a:solidFill>
                <a:latin typeface="Consolas" panose="020B0609020204030204" pitchFamily="49" charset="0"/>
                <a:ea typeface="黑体" panose="02010609060101010101" pitchFamily="49" charset="-122"/>
              </a:rPr>
              <a:t># &amp;list[j]</a:t>
            </a:r>
          </a:p>
          <a:p>
            <a:pPr eaLnBrk="0" fontAlgn="base" hangingPunct="0">
              <a:spcAft>
                <a:spcPct val="0"/>
              </a:spcAft>
              <a:buClr>
                <a:srgbClr val="D34817"/>
              </a:buClr>
              <a:buNone/>
            </a:pPr>
            <a:r>
              <a:rPr lang="pt-BR" altLang="zh-CN" sz="1400" b="1" dirty="0">
                <a:solidFill>
                  <a:prstClr val="black"/>
                </a:solidFill>
                <a:latin typeface="Consolas" panose="020B0609020204030204" pitchFamily="49" charset="0"/>
                <a:ea typeface="黑体" panose="02010609060101010101" pitchFamily="49" charset="-122"/>
              </a:rPr>
              <a:t>12		</a:t>
            </a:r>
            <a:r>
              <a:rPr lang="pt-BR" altLang="zh-CN" sz="1400" b="1" dirty="0">
                <a:solidFill>
                  <a:srgbClr val="FF0000"/>
                </a:solidFill>
                <a:latin typeface="Consolas" panose="020B0609020204030204" pitchFamily="49" charset="0"/>
                <a:ea typeface="黑体" panose="02010609060101010101" pitchFamily="49" charset="-122"/>
              </a:rPr>
              <a:t>lw	t3, 0(t2)	</a:t>
            </a:r>
            <a:r>
              <a:rPr lang="pt-BR" altLang="zh-CN" sz="1400" b="1" dirty="0">
                <a:solidFill>
                  <a:prstClr val="black"/>
                </a:solidFill>
                <a:latin typeface="Consolas" panose="020B0609020204030204" pitchFamily="49" charset="0"/>
                <a:ea typeface="黑体" panose="02010609060101010101" pitchFamily="49" charset="-122"/>
              </a:rPr>
              <a:t>	</a:t>
            </a:r>
            <a:r>
              <a:rPr lang="pt-BR" altLang="zh-CN" sz="1400" b="1" dirty="0">
                <a:solidFill>
                  <a:srgbClr val="00B050"/>
                </a:solidFill>
                <a:latin typeface="Consolas" panose="020B0609020204030204" pitchFamily="49" charset="0"/>
                <a:ea typeface="黑体" panose="02010609060101010101" pitchFamily="49" charset="-122"/>
              </a:rPr>
              <a:t># list[j]</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13		bge	t3, t1, exit_3	</a:t>
            </a:r>
            <a:r>
              <a:rPr lang="pt-BR" altLang="zh-CN" sz="1400" b="1" dirty="0">
                <a:solidFill>
                  <a:srgbClr val="00B050"/>
                </a:solidFill>
                <a:latin typeface="Consolas" panose="020B0609020204030204" pitchFamily="49" charset="0"/>
                <a:ea typeface="黑体" panose="02010609060101010101" pitchFamily="49" charset="-122"/>
              </a:rPr>
              <a:t># if( list[j - 1] &gt; list[j])</a:t>
            </a:r>
          </a:p>
          <a:p>
            <a:pPr eaLnBrk="0" fontAlgn="base" hangingPunct="0">
              <a:spcAft>
                <a:spcPct val="0"/>
              </a:spcAft>
              <a:buClr>
                <a:srgbClr val="D34817"/>
              </a:buClr>
              <a:buNone/>
            </a:pPr>
            <a:r>
              <a:rPr lang="pt-BR" altLang="zh-CN" sz="1400" b="1" dirty="0">
                <a:solidFill>
                  <a:prstClr val="black"/>
                </a:solidFill>
                <a:latin typeface="Consolas" panose="020B0609020204030204" pitchFamily="49" charset="0"/>
                <a:ea typeface="黑体" panose="02010609060101010101" pitchFamily="49" charset="-122"/>
              </a:rPr>
              <a:t>14		mv	s3, t1		</a:t>
            </a:r>
            <a:r>
              <a:rPr lang="pt-BR" altLang="zh-CN" sz="1400" b="1" dirty="0">
                <a:solidFill>
                  <a:srgbClr val="00B050"/>
                </a:solidFill>
                <a:latin typeface="Consolas" panose="020B0609020204030204" pitchFamily="49" charset="0"/>
                <a:ea typeface="黑体" panose="02010609060101010101" pitchFamily="49" charset="-122"/>
              </a:rPr>
              <a:t># temp = list[j-1];</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15		</a:t>
            </a:r>
            <a:r>
              <a:rPr lang="pt-BR" altLang="zh-CN" sz="1400" b="1" dirty="0">
                <a:solidFill>
                  <a:srgbClr val="FF0000"/>
                </a:solidFill>
                <a:latin typeface="Consolas" panose="020B0609020204030204" pitchFamily="49" charset="0"/>
                <a:ea typeface="黑体" panose="02010609060101010101" pitchFamily="49" charset="-122"/>
              </a:rPr>
              <a:t>sw	t3, 0(t0)	</a:t>
            </a:r>
            <a:r>
              <a:rPr lang="pt-BR" altLang="zh-CN" sz="1400" b="1" dirty="0">
                <a:solidFill>
                  <a:prstClr val="black"/>
                </a:solidFill>
                <a:latin typeface="Consolas" panose="020B0609020204030204" pitchFamily="49" charset="0"/>
                <a:ea typeface="黑体" panose="02010609060101010101" pitchFamily="49" charset="-122"/>
              </a:rPr>
              <a:t>	</a:t>
            </a:r>
            <a:r>
              <a:rPr lang="pt-BR" altLang="zh-CN" sz="1400" b="1" dirty="0">
                <a:solidFill>
                  <a:srgbClr val="00B050"/>
                </a:solidFill>
                <a:latin typeface="Consolas" panose="020B0609020204030204" pitchFamily="49" charset="0"/>
                <a:ea typeface="黑体" panose="02010609060101010101" pitchFamily="49" charset="-122"/>
              </a:rPr>
              <a:t># list[j - 1] = list[j];</a:t>
            </a:r>
          </a:p>
          <a:p>
            <a:pPr eaLnBrk="0" fontAlgn="base" hangingPunct="0">
              <a:spcAft>
                <a:spcPct val="0"/>
              </a:spcAft>
              <a:buClr>
                <a:srgbClr val="D34817"/>
              </a:buClr>
              <a:buNone/>
            </a:pPr>
            <a:r>
              <a:rPr lang="pt-BR" altLang="zh-CN" sz="1400" b="1" dirty="0">
                <a:solidFill>
                  <a:prstClr val="black"/>
                </a:solidFill>
                <a:latin typeface="Consolas" panose="020B0609020204030204" pitchFamily="49" charset="0"/>
                <a:ea typeface="黑体" panose="02010609060101010101" pitchFamily="49" charset="-122"/>
              </a:rPr>
              <a:t>16		</a:t>
            </a:r>
            <a:r>
              <a:rPr lang="pt-BR" altLang="zh-CN" sz="1400" b="1" dirty="0">
                <a:solidFill>
                  <a:srgbClr val="FF0000"/>
                </a:solidFill>
                <a:latin typeface="Consolas" panose="020B0609020204030204" pitchFamily="49" charset="0"/>
                <a:ea typeface="黑体" panose="02010609060101010101" pitchFamily="49" charset="-122"/>
              </a:rPr>
              <a:t>sw	s3, 0(t2)	</a:t>
            </a:r>
            <a:r>
              <a:rPr lang="pt-BR" altLang="zh-CN" sz="1400" b="1" dirty="0">
                <a:solidFill>
                  <a:prstClr val="black"/>
                </a:solidFill>
                <a:latin typeface="Consolas" panose="020B0609020204030204" pitchFamily="49" charset="0"/>
                <a:ea typeface="黑体" panose="02010609060101010101" pitchFamily="49" charset="-122"/>
              </a:rPr>
              <a:t>	</a:t>
            </a:r>
            <a:r>
              <a:rPr lang="pt-BR" altLang="zh-CN" sz="1400" b="1" dirty="0">
                <a:solidFill>
                  <a:srgbClr val="00B050"/>
                </a:solidFill>
                <a:latin typeface="Consolas" panose="020B0609020204030204" pitchFamily="49" charset="0"/>
                <a:ea typeface="黑体" panose="02010609060101010101" pitchFamily="49" charset="-122"/>
              </a:rPr>
              <a:t># list[j] = temp;</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17 exit_3:	addi	s2, s2, 1		</a:t>
            </a:r>
            <a:r>
              <a:rPr lang="pt-BR" altLang="zh-CN" sz="1400" b="1" dirty="0">
                <a:solidFill>
                  <a:srgbClr val="00B050"/>
                </a:solidFill>
                <a:latin typeface="Consolas" panose="020B0609020204030204" pitchFamily="49" charset="0"/>
                <a:ea typeface="黑体" panose="02010609060101010101" pitchFamily="49" charset="-122"/>
              </a:rPr>
              <a:t># j++</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18		j	InLoop</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19 exit_2:	addi	s1, s1, 1		</a:t>
            </a:r>
            <a:r>
              <a:rPr lang="pt-BR" altLang="zh-CN" sz="1400" b="1" dirty="0">
                <a:solidFill>
                  <a:srgbClr val="00B050"/>
                </a:solidFill>
                <a:latin typeface="Consolas" panose="020B0609020204030204" pitchFamily="49" charset="0"/>
                <a:ea typeface="黑体" panose="02010609060101010101" pitchFamily="49" charset="-122"/>
              </a:rPr>
              <a:t># i++</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1A		j	OutLoop</a:t>
            </a:r>
          </a:p>
          <a:p>
            <a:pPr eaLnBrk="0" fontAlgn="base" hangingPunct="0">
              <a:spcAft>
                <a:spcPct val="0"/>
              </a:spcAft>
              <a:buClr>
                <a:srgbClr val="D34817"/>
              </a:buClr>
              <a:buNone/>
            </a:pPr>
            <a:r>
              <a:rPr lang="pt-BR" altLang="zh-CN" sz="1400" b="1" dirty="0">
                <a:solidFill>
                  <a:prstClr val="black"/>
                </a:solidFill>
                <a:latin typeface="Consolas" panose="020B0609020204030204" pitchFamily="49" charset="0"/>
                <a:ea typeface="黑体" panose="02010609060101010101" pitchFamily="49" charset="-122"/>
              </a:rPr>
              <a:t>1B exit_1:	lw	s3, 8(sp)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恢复寄存器</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1</a:t>
            </a:r>
            <a:r>
              <a:rPr lang="pt-BR" altLang="zh-CN" sz="1400" b="1" dirty="0">
                <a:solidFill>
                  <a:prstClr val="black"/>
                </a:solidFill>
                <a:latin typeface="Consolas" panose="020B0609020204030204" pitchFamily="49" charset="0"/>
                <a:ea typeface="黑体" panose="02010609060101010101" pitchFamily="49" charset="-122"/>
              </a:rPr>
              <a:t>C		lw	s2, 4(sp)</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1D		lw	s1, 0(sp)</a:t>
            </a:r>
          </a:p>
          <a:p>
            <a:pPr eaLnBrk="0" fontAlgn="base" hangingPunct="0">
              <a:spcAft>
                <a:spcPct val="0"/>
              </a:spcAft>
              <a:buClr>
                <a:srgbClr val="D34817"/>
              </a:buClr>
              <a:buFont typeface="Wingdings 2" panose="05020102010507070707" pitchFamily="18" charset="2"/>
              <a:buNone/>
            </a:pPr>
            <a:r>
              <a:rPr lang="pt-BR" altLang="zh-CN" sz="1400" b="1" dirty="0">
                <a:solidFill>
                  <a:prstClr val="black"/>
                </a:solidFill>
                <a:latin typeface="Consolas" panose="020B0609020204030204" pitchFamily="49" charset="0"/>
                <a:ea typeface="黑体" panose="02010609060101010101" pitchFamily="49" charset="-122"/>
              </a:rPr>
              <a:t>1E		addi	sp, sp, 12	</a:t>
            </a:r>
            <a:r>
              <a:rPr lang="pt-BR" altLang="zh-CN" sz="1400" b="1" dirty="0">
                <a:solidFill>
                  <a:srgbClr val="00B050"/>
                </a:solidFill>
                <a:latin typeface="Consolas" panose="020B0609020204030204" pitchFamily="49" charset="0"/>
                <a:ea typeface="黑体" panose="02010609060101010101" pitchFamily="49" charset="-122"/>
              </a:rPr>
              <a:t># </a:t>
            </a:r>
            <a:r>
              <a:rPr lang="zh-CN" altLang="en-US" sz="1400" b="1" dirty="0">
                <a:solidFill>
                  <a:srgbClr val="00B050"/>
                </a:solidFill>
                <a:latin typeface="Consolas" panose="020B0609020204030204" pitchFamily="49" charset="0"/>
                <a:ea typeface="黑体" panose="02010609060101010101" pitchFamily="49" charset="-122"/>
              </a:rPr>
              <a:t>弹出栈帧</a:t>
            </a:r>
          </a:p>
          <a:p>
            <a:pPr eaLnBrk="0" fontAlgn="base" hangingPunct="0">
              <a:spcAft>
                <a:spcPct val="0"/>
              </a:spcAft>
              <a:buClr>
                <a:srgbClr val="D34817"/>
              </a:buClr>
              <a:buFont typeface="Wingdings 2" panose="05020102010507070707" pitchFamily="18" charset="2"/>
              <a:buNone/>
            </a:pPr>
            <a:r>
              <a:rPr lang="en-US" altLang="zh-CN" sz="1400" b="1" dirty="0">
                <a:solidFill>
                  <a:prstClr val="black"/>
                </a:solidFill>
                <a:latin typeface="Consolas" panose="020B0609020204030204" pitchFamily="49" charset="0"/>
                <a:ea typeface="黑体" panose="02010609060101010101" pitchFamily="49" charset="-122"/>
              </a:rPr>
              <a:t>1</a:t>
            </a:r>
            <a:r>
              <a:rPr lang="pt-BR" altLang="zh-CN" sz="1400" b="1" dirty="0">
                <a:solidFill>
                  <a:prstClr val="black"/>
                </a:solidFill>
                <a:latin typeface="Consolas" panose="020B0609020204030204" pitchFamily="49" charset="0"/>
                <a:ea typeface="黑体" panose="02010609060101010101" pitchFamily="49" charset="-122"/>
              </a:rPr>
              <a:t>F		ret</a:t>
            </a:r>
          </a:p>
        </p:txBody>
      </p:sp>
      <p:cxnSp>
        <p:nvCxnSpPr>
          <p:cNvPr id="14" name="直接箭头连接符 13">
            <a:extLst>
              <a:ext uri="{FF2B5EF4-FFF2-40B4-BE49-F238E27FC236}">
                <a16:creationId xmlns:a16="http://schemas.microsoft.com/office/drawing/2014/main" id="{EA157DEB-CD38-F1E7-D0F5-F4EDCDBDDF56}"/>
              </a:ext>
            </a:extLst>
          </p:cNvPr>
          <p:cNvCxnSpPr>
            <a:cxnSpLocks/>
          </p:cNvCxnSpPr>
          <p:nvPr/>
        </p:nvCxnSpPr>
        <p:spPr>
          <a:xfrm flipH="1" flipV="1">
            <a:off x="4629152" y="2850913"/>
            <a:ext cx="6028552" cy="25479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 name="文本框 5">
            <a:extLst>
              <a:ext uri="{FF2B5EF4-FFF2-40B4-BE49-F238E27FC236}">
                <a16:creationId xmlns:a16="http://schemas.microsoft.com/office/drawing/2014/main" id="{4B9EBE71-2B9B-AA5F-C4DF-650FEFE78057}"/>
              </a:ext>
            </a:extLst>
          </p:cNvPr>
          <p:cNvSpPr txBox="1">
            <a:spLocks noChangeArrowheads="1"/>
          </p:cNvSpPr>
          <p:nvPr/>
        </p:nvSpPr>
        <p:spPr bwMode="auto">
          <a:xfrm>
            <a:off x="8810368" y="5398863"/>
            <a:ext cx="3330146" cy="1384995"/>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if (list[j - 1] &gt; list[j])</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temp = list[j-1]; </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list[j - 1] = list[j];</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	list[j] = temp;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1400" b="0" i="0" u="none" strike="noStrike" kern="0" cap="none" spc="0" normalizeH="0" baseline="0" noProof="0" dirty="0">
              <a:ln>
                <a:noFill/>
              </a:ln>
              <a:solidFill>
                <a:prstClr val="black"/>
              </a:solidFill>
              <a:effectLst/>
              <a:uLnTx/>
              <a:uFillTx/>
              <a:latin typeface="Consolas" panose="020B0609020204030204" pitchFamily="49" charset="0"/>
            </a:endParaRPr>
          </a:p>
        </p:txBody>
      </p:sp>
      <p:cxnSp>
        <p:nvCxnSpPr>
          <p:cNvPr id="7" name="直接箭头连接符 6">
            <a:extLst>
              <a:ext uri="{FF2B5EF4-FFF2-40B4-BE49-F238E27FC236}">
                <a16:creationId xmlns:a16="http://schemas.microsoft.com/office/drawing/2014/main" id="{10928F04-136D-8C35-8DD1-D614FCE3DC47}"/>
              </a:ext>
            </a:extLst>
          </p:cNvPr>
          <p:cNvCxnSpPr>
            <a:cxnSpLocks/>
          </p:cNvCxnSpPr>
          <p:nvPr/>
        </p:nvCxnSpPr>
        <p:spPr>
          <a:xfrm flipH="1" flipV="1">
            <a:off x="4629152" y="3929449"/>
            <a:ext cx="5151221" cy="214389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6970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1"/>
            <a:ext cx="9357605" cy="2128374"/>
            <a:chOff x="1887176" y="1780606"/>
            <a:chExt cx="2252932" cy="930929"/>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62238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比较的过程：</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StrCmp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按照字典顺序比较两个字符串，如果第一个字符串排在第二个之前，返回</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；如果排在第二个之后，返回</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；如果二者相同，则返回</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字符串比较</a:t>
              </a:r>
            </a:p>
          </p:txBody>
        </p:sp>
      </p:grpSp>
    </p:spTree>
    <p:custDataLst>
      <p:tags r:id="rId1"/>
    </p:custDataLst>
    <p:extLst>
      <p:ext uri="{BB962C8B-B14F-4D97-AF65-F5344CB8AC3E}">
        <p14:creationId xmlns:p14="http://schemas.microsoft.com/office/powerpoint/2010/main" val="318361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522181"/>
            <a:ext cx="4540195" cy="580992"/>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字符串比较：</a:t>
            </a:r>
            <a:r>
              <a:rPr lang="en-US" altLang="zh-CN" sz="2800" dirty="0" err="1">
                <a:solidFill>
                  <a:schemeClr val="tx1">
                    <a:lumMod val="85000"/>
                    <a:lumOff val="15000"/>
                  </a:schemeClr>
                </a:solidFill>
              </a:rPr>
              <a:t>StrCmp</a:t>
            </a:r>
            <a:r>
              <a:rPr lang="zh-CN" altLang="en-US" sz="2800" dirty="0">
                <a:solidFill>
                  <a:schemeClr val="tx1">
                    <a:lumMod val="85000"/>
                    <a:lumOff val="15000"/>
                  </a:schemeClr>
                </a:solidFill>
              </a:rPr>
              <a:t>函数</a:t>
            </a:r>
          </a:p>
        </p:txBody>
      </p:sp>
      <p:sp>
        <p:nvSpPr>
          <p:cNvPr id="7" name="内容占位符 2">
            <a:extLst>
              <a:ext uri="{FF2B5EF4-FFF2-40B4-BE49-F238E27FC236}">
                <a16:creationId xmlns:a16="http://schemas.microsoft.com/office/drawing/2014/main" id="{62DEB48F-AB84-C2E9-2C6D-F0E61146A69A}"/>
              </a:ext>
            </a:extLst>
          </p:cNvPr>
          <p:cNvSpPr txBox="1">
            <a:spLocks/>
          </p:cNvSpPr>
          <p:nvPr/>
        </p:nvSpPr>
        <p:spPr bwMode="auto">
          <a:xfrm>
            <a:off x="1617921" y="2188234"/>
            <a:ext cx="8956158" cy="4433776"/>
          </a:xfrm>
          <a:prstGeom prst="rect">
            <a:avLst/>
          </a:prstGeom>
          <a:noFill/>
          <a:ln w="9525">
            <a:solidFill>
              <a:srgbClr val="D34817"/>
            </a:solidFill>
            <a:miter lim="800000"/>
            <a:headEnd/>
            <a:tailEnd/>
          </a:ln>
        </p:spPr>
        <p:txBody>
          <a:bodyPr>
            <a:norm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StrCmp</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(char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firstStr</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char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secondStr</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 0;</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int</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res;</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while (!(res =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firstStr</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secondStr</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&amp;&amp;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secondStr</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r>
              <a:rPr kumimoji="0" lang="en-US"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a:t>
            </a:r>
            <a:r>
              <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如果二字符相同且第二个字符串未到末尾，继续比较</a:t>
            </a:r>
            <a:r>
              <a:rPr kumimoji="0" lang="en-US"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a:t>
            </a:r>
            <a:endPar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if (res &lt; 0)       	</a:t>
            </a:r>
            <a:r>
              <a:rPr kumimoji="0" lang="en-US"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/*res</a:t>
            </a:r>
            <a:r>
              <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保存字符比较的结果</a:t>
            </a:r>
            <a:r>
              <a:rPr kumimoji="0" lang="en-US"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rPr>
              <a:t>*/</a:t>
            </a:r>
            <a:endParaRPr kumimoji="0" lang="zh-CN" altLang="zh-CN" sz="1400" b="1" i="0" u="none" strike="noStrike" kern="1200" cap="none" spc="0" normalizeH="0" baseline="0" noProof="0" dirty="0">
              <a:ln>
                <a:noFill/>
              </a:ln>
              <a:solidFill>
                <a:srgbClr val="00B050"/>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res = -1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else if (res &gt; 0)</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res = 1 ;</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return res;</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endParaRPr kumimoji="0" lang="zh-CN" altLang="zh-CN" sz="1400" b="1" i="0" u="none" strike="noStrike" kern="120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216929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1666710"/>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取地址运算符“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间接运算符“*”</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指针变量的运算符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55644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1"/>
            <a:ext cx="9357605" cy="2128310"/>
            <a:chOff x="1887176" y="1780606"/>
            <a:chExt cx="2252932" cy="930901"/>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6223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firstStr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的基址，</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保存形参</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secondStr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的基址</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保存局部变量</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res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保存返回值</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字符串比较：</a:t>
              </a:r>
              <a:r>
                <a:rPr lang="en-US" altLang="zh-CN" sz="2800" dirty="0" err="1">
                  <a:solidFill>
                    <a:schemeClr val="tx1">
                      <a:lumMod val="85000"/>
                      <a:lumOff val="15000"/>
                    </a:schemeClr>
                  </a:solidFill>
                </a:rPr>
                <a:t>StrCmp</a:t>
              </a:r>
              <a:r>
                <a:rPr lang="zh-CN" altLang="en-US" sz="2800" dirty="0">
                  <a:solidFill>
                    <a:schemeClr val="tx1">
                      <a:lumMod val="85000"/>
                      <a:lumOff val="15000"/>
                    </a:schemeClr>
                  </a:solidFill>
                </a:rPr>
                <a:t>函数</a:t>
              </a:r>
            </a:p>
          </p:txBody>
        </p:sp>
      </p:grpSp>
    </p:spTree>
    <p:custDataLst>
      <p:tags r:id="rId1"/>
    </p:custDataLst>
    <p:extLst>
      <p:ext uri="{BB962C8B-B14F-4D97-AF65-F5344CB8AC3E}">
        <p14:creationId xmlns:p14="http://schemas.microsoft.com/office/powerpoint/2010/main" val="3092541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5">
            <a:extLst>
              <a:ext uri="{FF2B5EF4-FFF2-40B4-BE49-F238E27FC236}">
                <a16:creationId xmlns:a16="http://schemas.microsoft.com/office/drawing/2014/main" id="{F17D587B-545A-C7A0-09C3-6DF354FA95BC}"/>
              </a:ext>
            </a:extLst>
          </p:cNvPr>
          <p:cNvSpPr/>
          <p:nvPr/>
        </p:nvSpPr>
        <p:spPr>
          <a:xfrm>
            <a:off x="8536135" y="1333882"/>
            <a:ext cx="1388589" cy="338554"/>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186267"/>
            <a:ext cx="4540195" cy="581056"/>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字符串比较：</a:t>
            </a:r>
            <a:r>
              <a:rPr lang="en-US" altLang="zh-CN" sz="2800" dirty="0" err="1">
                <a:solidFill>
                  <a:schemeClr val="tx1">
                    <a:lumMod val="85000"/>
                    <a:lumOff val="15000"/>
                  </a:schemeClr>
                </a:solidFill>
              </a:rPr>
              <a:t>StrCmp</a:t>
            </a:r>
            <a:r>
              <a:rPr lang="zh-CN" altLang="en-US" sz="2800" dirty="0">
                <a:solidFill>
                  <a:schemeClr val="tx1">
                    <a:lumMod val="85000"/>
                    <a:lumOff val="15000"/>
                  </a:schemeClr>
                </a:solidFill>
              </a:rPr>
              <a:t>函数</a:t>
            </a:r>
          </a:p>
        </p:txBody>
      </p:sp>
      <p:sp>
        <p:nvSpPr>
          <p:cNvPr id="9" name="矩形 5">
            <a:extLst>
              <a:ext uri="{FF2B5EF4-FFF2-40B4-BE49-F238E27FC236}">
                <a16:creationId xmlns:a16="http://schemas.microsoft.com/office/drawing/2014/main" id="{6B808BBA-6CE6-3725-A3AD-6DBC4118656B}"/>
              </a:ext>
            </a:extLst>
          </p:cNvPr>
          <p:cNvSpPr/>
          <p:nvPr/>
        </p:nvSpPr>
        <p:spPr>
          <a:xfrm>
            <a:off x="6980087" y="1333882"/>
            <a:ext cx="1313401" cy="338554"/>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0" name="内容占位符 2">
            <a:extLst>
              <a:ext uri="{FF2B5EF4-FFF2-40B4-BE49-F238E27FC236}">
                <a16:creationId xmlns:a16="http://schemas.microsoft.com/office/drawing/2014/main" id="{52D2BC64-9DC5-9564-A4DF-0368E47743ED}"/>
              </a:ext>
            </a:extLst>
          </p:cNvPr>
          <p:cNvSpPr txBox="1">
            <a:spLocks/>
          </p:cNvSpPr>
          <p:nvPr/>
        </p:nvSpPr>
        <p:spPr bwMode="auto">
          <a:xfrm>
            <a:off x="808656" y="2087667"/>
            <a:ext cx="7814349" cy="4119738"/>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01</a:t>
            </a:r>
            <a:r>
              <a:rPr lang="zh-CN" altLang="en-US" sz="1400" kern="100" dirty="0">
                <a:solidFill>
                  <a:sysClr val="windowText" lastClr="000000"/>
                </a:solidFill>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StrCmp</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addi</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-8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02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sw</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s1, 0(</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寄存器</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s1</a:t>
            </a:r>
            <a:r>
              <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的保存</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03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sw</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s2, 4(</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寄存器</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s2</a:t>
            </a:r>
            <a:r>
              <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的保存</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04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05		li	s1, 0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 0</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06 loop:	</a:t>
            </a:r>
            <a:r>
              <a:rPr kumimoji="0" lang="pt-BR"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add</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t0, a0, s1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&amp;</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firstStr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07		</a:t>
            </a:r>
            <a:r>
              <a:rPr kumimoji="0" lang="pt-BR"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lb</a:t>
            </a:r>
            <a:r>
              <a:rPr kumimoji="0" lang="pt-BR"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t0, 0(t0)</a:t>
            </a:r>
            <a:r>
              <a:rPr kumimoji="0" lang="pt-BR"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firstStr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endParaRPr kumimoji="0" lang="zh-CN"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08		add	t1, a1, s1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&amp;</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secondStr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09		</a:t>
            </a:r>
            <a:r>
              <a:rPr kumimoji="0" lang="en-US" altLang="zh-CN" sz="14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lb</a:t>
            </a:r>
            <a:r>
              <a:rPr kumimoji="0" lang="en-US" altLang="zh-CN" sz="14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t1, 0(t1)</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secondStr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0A</a:t>
            </a:r>
            <a:r>
              <a:rPr kumimoji="0" lang="zh-CN" altLang="en-US"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sub	s2, t0, t1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res =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firstStr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secondStr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0B</a:t>
            </a:r>
            <a:r>
              <a:rPr kumimoji="0" lang="zh-CN" altLang="en-US"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bnez</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s2, exit_1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!(res =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firstStr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secondStr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0C</a:t>
            </a:r>
            <a:r>
              <a:rPr kumimoji="0" lang="zh-CN" altLang="en-US"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beqz</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t1, exit_1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secondStr</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0D</a:t>
            </a:r>
            <a:r>
              <a:rPr kumimoji="0" lang="zh-CN" altLang="en-US"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addi</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s1, s1, 1		</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a:t>
            </a:r>
            <a:r>
              <a:rPr kumimoji="0" lang="en-US"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4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0E</a:t>
            </a:r>
            <a:r>
              <a:rPr kumimoji="0" lang="zh-CN" altLang="en-US"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j	loop</a:t>
            </a:r>
            <a:endParaRPr kumimoji="0" lang="zh-CN" altLang="zh-CN" sz="14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
        <p:nvSpPr>
          <p:cNvPr id="11" name="文本框 4">
            <a:extLst>
              <a:ext uri="{FF2B5EF4-FFF2-40B4-BE49-F238E27FC236}">
                <a16:creationId xmlns:a16="http://schemas.microsoft.com/office/drawing/2014/main" id="{2E0D98A6-341F-C289-4DF3-9A73577E8C63}"/>
              </a:ext>
            </a:extLst>
          </p:cNvPr>
          <p:cNvSpPr txBox="1">
            <a:spLocks noChangeArrowheads="1"/>
          </p:cNvSpPr>
          <p:nvPr/>
        </p:nvSpPr>
        <p:spPr bwMode="auto">
          <a:xfrm>
            <a:off x="5251621" y="1335529"/>
            <a:ext cx="6786381" cy="338554"/>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while (!(res = </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firstStr</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 </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secondStr</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&amp;&amp; </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secondStr</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r>
              <a:rPr kumimoji="0" lang="en-US" altLang="zh-CN" sz="1600" b="0"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a:t>
            </a:r>
            <a:r>
              <a:rPr kumimoji="0" lang="en-US" altLang="zh-CN"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a:t>
            </a:r>
            <a:endParaRPr kumimoji="1" lang="zh-CN" altLang="en-US" sz="16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3" name="直接箭头连接符 13">
            <a:extLst>
              <a:ext uri="{FF2B5EF4-FFF2-40B4-BE49-F238E27FC236}">
                <a16:creationId xmlns:a16="http://schemas.microsoft.com/office/drawing/2014/main" id="{C45C0F7B-CC19-A297-C0E4-627F19069960}"/>
              </a:ext>
            </a:extLst>
          </p:cNvPr>
          <p:cNvCxnSpPr>
            <a:cxnSpLocks/>
          </p:cNvCxnSpPr>
          <p:nvPr/>
        </p:nvCxnSpPr>
        <p:spPr>
          <a:xfrm flipH="1">
            <a:off x="3753293" y="1672436"/>
            <a:ext cx="3226794" cy="23147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直接箭头连接符 13">
            <a:extLst>
              <a:ext uri="{FF2B5EF4-FFF2-40B4-BE49-F238E27FC236}">
                <a16:creationId xmlns:a16="http://schemas.microsoft.com/office/drawing/2014/main" id="{CA49CF19-9F87-7654-0937-D437921E6C30}"/>
              </a:ext>
            </a:extLst>
          </p:cNvPr>
          <p:cNvCxnSpPr>
            <a:cxnSpLocks/>
          </p:cNvCxnSpPr>
          <p:nvPr/>
        </p:nvCxnSpPr>
        <p:spPr>
          <a:xfrm flipH="1">
            <a:off x="3753293" y="1672436"/>
            <a:ext cx="4782842" cy="28990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69431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186267"/>
            <a:ext cx="4540195" cy="581056"/>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字符串比较：</a:t>
            </a:r>
            <a:r>
              <a:rPr lang="en-US" altLang="zh-CN" sz="2800" dirty="0" err="1">
                <a:solidFill>
                  <a:schemeClr val="tx1">
                    <a:lumMod val="85000"/>
                    <a:lumOff val="15000"/>
                  </a:schemeClr>
                </a:solidFill>
              </a:rPr>
              <a:t>StrCmp</a:t>
            </a:r>
            <a:r>
              <a:rPr lang="zh-CN" altLang="en-US" sz="2800" dirty="0">
                <a:solidFill>
                  <a:schemeClr val="tx1">
                    <a:lumMod val="85000"/>
                    <a:lumOff val="15000"/>
                  </a:schemeClr>
                </a:solidFill>
              </a:rPr>
              <a:t>函数</a:t>
            </a:r>
          </a:p>
        </p:txBody>
      </p:sp>
      <p:cxnSp>
        <p:nvCxnSpPr>
          <p:cNvPr id="13" name="直接箭头连接符 13">
            <a:extLst>
              <a:ext uri="{FF2B5EF4-FFF2-40B4-BE49-F238E27FC236}">
                <a16:creationId xmlns:a16="http://schemas.microsoft.com/office/drawing/2014/main" id="{C45C0F7B-CC19-A297-C0E4-627F19069960}"/>
              </a:ext>
            </a:extLst>
          </p:cNvPr>
          <p:cNvCxnSpPr>
            <a:cxnSpLocks/>
          </p:cNvCxnSpPr>
          <p:nvPr/>
        </p:nvCxnSpPr>
        <p:spPr>
          <a:xfrm flipH="1">
            <a:off x="4977745" y="1702182"/>
            <a:ext cx="1962635" cy="240198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 name="内容占位符 2">
            <a:extLst>
              <a:ext uri="{FF2B5EF4-FFF2-40B4-BE49-F238E27FC236}">
                <a16:creationId xmlns:a16="http://schemas.microsoft.com/office/drawing/2014/main" id="{9ECE3D68-4AD0-74ED-AB43-F8B55029D3B2}"/>
              </a:ext>
            </a:extLst>
          </p:cNvPr>
          <p:cNvSpPr txBox="1">
            <a:spLocks/>
          </p:cNvSpPr>
          <p:nvPr/>
        </p:nvSpPr>
        <p:spPr bwMode="auto">
          <a:xfrm>
            <a:off x="1026666" y="2331446"/>
            <a:ext cx="6852060" cy="3311525"/>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0F exit_1: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beqz</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s2, end</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10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bltz</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s2, exit_2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res &lt; 0?</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11			li	s2, 1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res = 1 ;</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12			j	end</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13	 exit_2:		li	s2, -1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res = -1 ;</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14	 end:		</a:t>
            </a:r>
            <a:r>
              <a:rPr kumimoji="0"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mv	a0, s2	</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return res;</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15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lw</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s2, 4(</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恢复</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s2</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寄存器</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16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lw</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s1, 0(</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恢复</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s1</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寄存器</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17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addi</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8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弹出栈帧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 pos="4182745"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18			ret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
        <p:nvSpPr>
          <p:cNvPr id="7" name="文本框 4">
            <a:extLst>
              <a:ext uri="{FF2B5EF4-FFF2-40B4-BE49-F238E27FC236}">
                <a16:creationId xmlns:a16="http://schemas.microsoft.com/office/drawing/2014/main" id="{A99686A2-2D42-F7C2-E579-E0DD53C93DB9}"/>
              </a:ext>
            </a:extLst>
          </p:cNvPr>
          <p:cNvSpPr txBox="1"/>
          <p:nvPr/>
        </p:nvSpPr>
        <p:spPr>
          <a:xfrm>
            <a:off x="6940380" y="1332850"/>
            <a:ext cx="1760214" cy="369332"/>
          </a:xfrm>
          <a:prstGeom prst="rect">
            <a:avLst/>
          </a:prstGeom>
          <a:solidFill>
            <a:srgbClr val="D34817">
              <a:lumMod val="20000"/>
              <a:lumOff val="80000"/>
            </a:srgbClr>
          </a:solidFill>
          <a:ln>
            <a:solidFill>
              <a:srgbClr val="D34817"/>
            </a:solidFill>
          </a:ln>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 return res;</a:t>
            </a:r>
            <a:endParaRPr kumimoji="1" lang="zh-CN" altLang="en-US" b="0"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Tree>
    <p:custDataLst>
      <p:tags r:id="rId1"/>
    </p:custDataLst>
    <p:extLst>
      <p:ext uri="{BB962C8B-B14F-4D97-AF65-F5344CB8AC3E}">
        <p14:creationId xmlns:p14="http://schemas.microsoft.com/office/powerpoint/2010/main" val="1114380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0"/>
            <a:ext cx="9357605" cy="2589976"/>
            <a:chOff x="1887176" y="1780606"/>
            <a:chExt cx="2252932" cy="1132829"/>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82428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函数的第一个参数是一个格式用字符串</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函数调用时，在格式用字符串中的每一个转换说明和出现在格式用字符串后面的每个参数之间存在着一一对应的关系</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函数的参数传递</a:t>
              </a:r>
            </a:p>
          </p:txBody>
        </p:sp>
      </p:grpSp>
      <p:sp>
        <p:nvSpPr>
          <p:cNvPr id="7" name="TextBox 6">
            <a:extLst>
              <a:ext uri="{FF2B5EF4-FFF2-40B4-BE49-F238E27FC236}">
                <a16:creationId xmlns:a16="http://schemas.microsoft.com/office/drawing/2014/main" id="{0F075755-0481-2144-0C3D-829A609769EA}"/>
              </a:ext>
            </a:extLst>
          </p:cNvPr>
          <p:cNvSpPr txBox="1"/>
          <p:nvPr/>
        </p:nvSpPr>
        <p:spPr>
          <a:xfrm>
            <a:off x="1431398" y="4350120"/>
            <a:ext cx="8197703" cy="400110"/>
          </a:xfrm>
          <a:prstGeom prst="rect">
            <a:avLst/>
          </a:prstGeom>
          <a:noFill/>
          <a:ln>
            <a:solidFill>
              <a:srgbClr val="C00000"/>
            </a:solidFill>
          </a:ln>
        </p:spPr>
        <p:txBody>
          <a:bodyPr wrap="square">
            <a:spAutoFit/>
          </a:bodyPr>
          <a:lstStyle/>
          <a:p>
            <a:pPr marL="0" indent="0">
              <a:buNone/>
              <a:defRPr/>
            </a:pPr>
            <a:r>
              <a:rPr lang="en-US" altLang="zh-CN" sz="2000" dirty="0" err="1">
                <a:latin typeface="Consolas" panose="020B0609020204030204" pitchFamily="49" charset="0"/>
                <a:cs typeface="Consolas" panose="020B0609020204030204" pitchFamily="49" charset="0"/>
              </a:rPr>
              <a:t>printf</a:t>
            </a:r>
            <a:r>
              <a:rPr lang="en-US" altLang="zh-CN" sz="2000" dirty="0">
                <a:latin typeface="Consolas" panose="020B0609020204030204" pitchFamily="49" charset="0"/>
                <a:cs typeface="Consolas" panose="020B0609020204030204" pitchFamily="49" charset="0"/>
              </a:rPr>
              <a:t> ("</a:t>
            </a:r>
            <a:r>
              <a:rPr lang="en-US" altLang="zh-CN" sz="2000" dirty="0" err="1">
                <a:latin typeface="Consolas" panose="020B0609020204030204" pitchFamily="49" charset="0"/>
                <a:cs typeface="Consolas" panose="020B0609020204030204" pitchFamily="49" charset="0"/>
              </a:rPr>
              <a:t>valueA</a:t>
            </a:r>
            <a:r>
              <a:rPr lang="en-US" altLang="zh-CN" sz="2000" dirty="0">
                <a:latin typeface="Consolas" panose="020B0609020204030204" pitchFamily="49" charset="0"/>
                <a:cs typeface="Consolas" panose="020B0609020204030204" pitchFamily="49" charset="0"/>
              </a:rPr>
              <a:t> = </a:t>
            </a:r>
            <a:r>
              <a:rPr lang="en-US" altLang="zh-CN" sz="2000" dirty="0">
                <a:solidFill>
                  <a:srgbClr val="FF0000"/>
                </a:solidFill>
                <a:latin typeface="Consolas" panose="020B0609020204030204" pitchFamily="49" charset="0"/>
                <a:cs typeface="Consolas" panose="020B0609020204030204" pitchFamily="49" charset="0"/>
              </a:rPr>
              <a:t>%d</a:t>
            </a:r>
            <a:r>
              <a:rPr lang="en-US" altLang="zh-CN" sz="2000" dirty="0">
                <a:latin typeface="Consolas" panose="020B0609020204030204" pitchFamily="49" charset="0"/>
                <a:cs typeface="Consolas" panose="020B0609020204030204" pitchFamily="49" charset="0"/>
              </a:rPr>
              <a:t> and </a:t>
            </a:r>
            <a:r>
              <a:rPr lang="en-US" altLang="zh-CN" sz="2000" dirty="0" err="1">
                <a:latin typeface="Consolas" panose="020B0609020204030204" pitchFamily="49" charset="0"/>
                <a:cs typeface="Consolas" panose="020B0609020204030204" pitchFamily="49" charset="0"/>
              </a:rPr>
              <a:t>valueB</a:t>
            </a:r>
            <a:r>
              <a:rPr lang="en-US" altLang="zh-CN" sz="2000" dirty="0">
                <a:latin typeface="Consolas" panose="020B0609020204030204" pitchFamily="49" charset="0"/>
                <a:cs typeface="Consolas" panose="020B0609020204030204" pitchFamily="49" charset="0"/>
              </a:rPr>
              <a:t> = </a:t>
            </a:r>
            <a:r>
              <a:rPr lang="en-US" altLang="zh-CN" sz="2000" dirty="0">
                <a:solidFill>
                  <a:srgbClr val="00B0F0"/>
                </a:solidFill>
                <a:latin typeface="Consolas" panose="020B0609020204030204" pitchFamily="49" charset="0"/>
                <a:cs typeface="Consolas" panose="020B0609020204030204" pitchFamily="49" charset="0"/>
              </a:rPr>
              <a:t>%d</a:t>
            </a:r>
            <a:r>
              <a:rPr lang="en-US" altLang="zh-CN" sz="2000" dirty="0">
                <a:latin typeface="Consolas" panose="020B0609020204030204" pitchFamily="49" charset="0"/>
                <a:cs typeface="Consolas" panose="020B0609020204030204" pitchFamily="49" charset="0"/>
              </a:rPr>
              <a:t>\n", </a:t>
            </a:r>
            <a:r>
              <a:rPr lang="en-US" altLang="zh-CN" sz="2000" dirty="0" err="1">
                <a:solidFill>
                  <a:srgbClr val="FF0000"/>
                </a:solidFill>
                <a:latin typeface="Consolas" panose="020B0609020204030204" pitchFamily="49" charset="0"/>
                <a:cs typeface="Consolas" panose="020B0609020204030204" pitchFamily="49" charset="0"/>
              </a:rPr>
              <a:t>valueA</a:t>
            </a:r>
            <a:r>
              <a:rPr lang="en-US" altLang="zh-CN" sz="2000" dirty="0">
                <a:latin typeface="Consolas" panose="020B0609020204030204" pitchFamily="49" charset="0"/>
                <a:cs typeface="Consolas" panose="020B0609020204030204" pitchFamily="49" charset="0"/>
              </a:rPr>
              <a:t>, </a:t>
            </a:r>
            <a:r>
              <a:rPr lang="en-US" altLang="zh-CN" sz="2000" dirty="0" err="1">
                <a:solidFill>
                  <a:srgbClr val="00B0F0"/>
                </a:solidFill>
                <a:latin typeface="Consolas" panose="020B0609020204030204" pitchFamily="49" charset="0"/>
                <a:cs typeface="Consolas" panose="020B0609020204030204" pitchFamily="49" charset="0"/>
              </a:rPr>
              <a:t>valueB</a:t>
            </a:r>
            <a:r>
              <a:rPr lang="en-US" altLang="zh-CN" sz="2000" dirty="0">
                <a:latin typeface="Consolas" panose="020B0609020204030204" pitchFamily="49" charset="0"/>
                <a:cs typeface="Consolas" panose="020B0609020204030204" pitchFamily="49" charset="0"/>
              </a:rPr>
              <a:t>);</a:t>
            </a:r>
            <a:endParaRPr lang="zh-CN" altLang="en-US" sz="2000" dirty="0">
              <a:latin typeface="Consolas" panose="020B0609020204030204" pitchFamily="49" charset="0"/>
              <a:cs typeface="Consolas" panose="020B0609020204030204" pitchFamily="49" charset="0"/>
            </a:endParaRPr>
          </a:p>
        </p:txBody>
      </p:sp>
      <p:sp>
        <p:nvSpPr>
          <p:cNvPr id="14" name="Bent-Up Arrow 13">
            <a:extLst>
              <a:ext uri="{FF2B5EF4-FFF2-40B4-BE49-F238E27FC236}">
                <a16:creationId xmlns:a16="http://schemas.microsoft.com/office/drawing/2014/main" id="{FCD1C455-9070-5905-30E5-1C0FF61BE2E9}"/>
              </a:ext>
            </a:extLst>
          </p:cNvPr>
          <p:cNvSpPr/>
          <p:nvPr/>
        </p:nvSpPr>
        <p:spPr>
          <a:xfrm flipH="1">
            <a:off x="4050145" y="4728964"/>
            <a:ext cx="3626561" cy="1020726"/>
          </a:xfrm>
          <a:prstGeom prst="bentUpArrow">
            <a:avLst>
              <a:gd name="adj1" fmla="val 8333"/>
              <a:gd name="adj2" fmla="val 10417"/>
              <a:gd name="adj3" fmla="val 29167"/>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cxnSp>
        <p:nvCxnSpPr>
          <p:cNvPr id="17" name="Straight Connector 16">
            <a:extLst>
              <a:ext uri="{FF2B5EF4-FFF2-40B4-BE49-F238E27FC236}">
                <a16:creationId xmlns:a16="http://schemas.microsoft.com/office/drawing/2014/main" id="{92C98242-7132-FB9A-6F10-0D2327D6DF1A}"/>
              </a:ext>
            </a:extLst>
          </p:cNvPr>
          <p:cNvCxnSpPr>
            <a:cxnSpLocks/>
          </p:cNvCxnSpPr>
          <p:nvPr/>
        </p:nvCxnSpPr>
        <p:spPr>
          <a:xfrm>
            <a:off x="7676706" y="4750230"/>
            <a:ext cx="0" cy="99946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sp>
        <p:nvSpPr>
          <p:cNvPr id="19" name="Bent-Up Arrow 18">
            <a:extLst>
              <a:ext uri="{FF2B5EF4-FFF2-40B4-BE49-F238E27FC236}">
                <a16:creationId xmlns:a16="http://schemas.microsoft.com/office/drawing/2014/main" id="{4F7C62F9-4620-0078-FE8A-67927DE4DCEA}"/>
              </a:ext>
            </a:extLst>
          </p:cNvPr>
          <p:cNvSpPr/>
          <p:nvPr/>
        </p:nvSpPr>
        <p:spPr>
          <a:xfrm flipH="1">
            <a:off x="6342174" y="4728963"/>
            <a:ext cx="2488861" cy="1225269"/>
          </a:xfrm>
          <a:prstGeom prst="bentUpArrow">
            <a:avLst>
              <a:gd name="adj1" fmla="val 8333"/>
              <a:gd name="adj2" fmla="val 10417"/>
              <a:gd name="adj3" fmla="val 24790"/>
            </a:avLst>
          </a:prstGeom>
          <a:solidFill>
            <a:srgbClr val="05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cxnSp>
        <p:nvCxnSpPr>
          <p:cNvPr id="21" name="Straight Connector 20">
            <a:extLst>
              <a:ext uri="{FF2B5EF4-FFF2-40B4-BE49-F238E27FC236}">
                <a16:creationId xmlns:a16="http://schemas.microsoft.com/office/drawing/2014/main" id="{A3081698-D302-07C0-E9DF-7FD6D3FC0FAF}"/>
              </a:ext>
            </a:extLst>
          </p:cNvPr>
          <p:cNvCxnSpPr>
            <a:cxnSpLocks/>
          </p:cNvCxnSpPr>
          <p:nvPr/>
        </p:nvCxnSpPr>
        <p:spPr>
          <a:xfrm>
            <a:off x="8820402" y="4728962"/>
            <a:ext cx="0" cy="1216751"/>
          </a:xfrm>
          <a:prstGeom prst="line">
            <a:avLst/>
          </a:prstGeom>
          <a:ln w="76200">
            <a:solidFill>
              <a:srgbClr val="05B0F0"/>
            </a:solidFill>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92883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80"/>
            <a:ext cx="9357605" cy="2589976"/>
            <a:chOff x="1887176" y="1780606"/>
            <a:chExt cx="2252932" cy="1132829"/>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82428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保存第一个形参的值</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即，格式用字符串的</a:t>
              </a:r>
              <a:r>
                <a:rPr lang="zh-CN" altLang="en-US" sz="2000" dirty="0">
                  <a:solidFill>
                    <a:srgbClr val="B88F4D"/>
                  </a:solidFill>
                  <a:latin typeface="微软雅黑" panose="020B0503020204020204" pitchFamily="34" charset="-122"/>
                  <a:ea typeface="微软雅黑" panose="020B0503020204020204" pitchFamily="34" charset="-122"/>
                </a:rPr>
                <a:t>首地址</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注意格式用字符串在程序装载时被存储于静态数据区</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保存来自实参</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valueA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valueB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函数的参数传递</a:t>
              </a:r>
            </a:p>
          </p:txBody>
        </p:sp>
      </p:grpSp>
      <p:sp>
        <p:nvSpPr>
          <p:cNvPr id="7" name="TextBox 6">
            <a:extLst>
              <a:ext uri="{FF2B5EF4-FFF2-40B4-BE49-F238E27FC236}">
                <a16:creationId xmlns:a16="http://schemas.microsoft.com/office/drawing/2014/main" id="{0F075755-0481-2144-0C3D-829A609769EA}"/>
              </a:ext>
            </a:extLst>
          </p:cNvPr>
          <p:cNvSpPr txBox="1"/>
          <p:nvPr/>
        </p:nvSpPr>
        <p:spPr>
          <a:xfrm>
            <a:off x="1431398" y="4350120"/>
            <a:ext cx="8197703" cy="400110"/>
          </a:xfrm>
          <a:prstGeom prst="rect">
            <a:avLst/>
          </a:prstGeom>
          <a:noFill/>
          <a:ln>
            <a:solidFill>
              <a:srgbClr val="C00000"/>
            </a:solidFill>
          </a:ln>
        </p:spPr>
        <p:txBody>
          <a:bodyPr wrap="square">
            <a:spAutoFit/>
          </a:bodyPr>
          <a:lstStyle/>
          <a:p>
            <a:pPr marL="0" indent="0">
              <a:buNone/>
              <a:defRPr/>
            </a:pPr>
            <a:r>
              <a:rPr lang="en-US" altLang="zh-CN" sz="2000" dirty="0" err="1">
                <a:latin typeface="Consolas" panose="020B0609020204030204" pitchFamily="49" charset="0"/>
                <a:cs typeface="Consolas" panose="020B0609020204030204" pitchFamily="49" charset="0"/>
              </a:rPr>
              <a:t>printf</a:t>
            </a:r>
            <a:r>
              <a:rPr lang="en-US" altLang="zh-CN" sz="2000" dirty="0">
                <a:latin typeface="Consolas" panose="020B0609020204030204" pitchFamily="49" charset="0"/>
                <a:cs typeface="Consolas" panose="020B0609020204030204" pitchFamily="49" charset="0"/>
              </a:rPr>
              <a:t> ("</a:t>
            </a:r>
            <a:r>
              <a:rPr lang="en-US" altLang="zh-CN" sz="2000" dirty="0" err="1">
                <a:latin typeface="Consolas" panose="020B0609020204030204" pitchFamily="49" charset="0"/>
                <a:cs typeface="Consolas" panose="020B0609020204030204" pitchFamily="49" charset="0"/>
              </a:rPr>
              <a:t>valueA</a:t>
            </a:r>
            <a:r>
              <a:rPr lang="en-US" altLang="zh-CN" sz="2000" dirty="0">
                <a:latin typeface="Consolas" panose="020B0609020204030204" pitchFamily="49" charset="0"/>
                <a:cs typeface="Consolas" panose="020B0609020204030204" pitchFamily="49" charset="0"/>
              </a:rPr>
              <a:t> = </a:t>
            </a:r>
            <a:r>
              <a:rPr lang="en-US" altLang="zh-CN" sz="2000" dirty="0">
                <a:solidFill>
                  <a:srgbClr val="FF0000"/>
                </a:solidFill>
                <a:latin typeface="Consolas" panose="020B0609020204030204" pitchFamily="49" charset="0"/>
                <a:cs typeface="Consolas" panose="020B0609020204030204" pitchFamily="49" charset="0"/>
              </a:rPr>
              <a:t>%d</a:t>
            </a:r>
            <a:r>
              <a:rPr lang="en-US" altLang="zh-CN" sz="2000" dirty="0">
                <a:latin typeface="Consolas" panose="020B0609020204030204" pitchFamily="49" charset="0"/>
                <a:cs typeface="Consolas" panose="020B0609020204030204" pitchFamily="49" charset="0"/>
              </a:rPr>
              <a:t> and </a:t>
            </a:r>
            <a:r>
              <a:rPr lang="en-US" altLang="zh-CN" sz="2000" dirty="0" err="1">
                <a:latin typeface="Consolas" panose="020B0609020204030204" pitchFamily="49" charset="0"/>
                <a:cs typeface="Consolas" panose="020B0609020204030204" pitchFamily="49" charset="0"/>
              </a:rPr>
              <a:t>valueB</a:t>
            </a:r>
            <a:r>
              <a:rPr lang="en-US" altLang="zh-CN" sz="2000" dirty="0">
                <a:latin typeface="Consolas" panose="020B0609020204030204" pitchFamily="49" charset="0"/>
                <a:cs typeface="Consolas" panose="020B0609020204030204" pitchFamily="49" charset="0"/>
              </a:rPr>
              <a:t> = </a:t>
            </a:r>
            <a:r>
              <a:rPr lang="en-US" altLang="zh-CN" sz="2000" dirty="0">
                <a:solidFill>
                  <a:srgbClr val="00B0F0"/>
                </a:solidFill>
                <a:latin typeface="Consolas" panose="020B0609020204030204" pitchFamily="49" charset="0"/>
                <a:cs typeface="Consolas" panose="020B0609020204030204" pitchFamily="49" charset="0"/>
              </a:rPr>
              <a:t>%d</a:t>
            </a:r>
            <a:r>
              <a:rPr lang="en-US" altLang="zh-CN" sz="2000" dirty="0">
                <a:latin typeface="Consolas" panose="020B0609020204030204" pitchFamily="49" charset="0"/>
                <a:cs typeface="Consolas" panose="020B0609020204030204" pitchFamily="49" charset="0"/>
              </a:rPr>
              <a:t>\n", </a:t>
            </a:r>
            <a:r>
              <a:rPr lang="en-US" altLang="zh-CN" sz="2000" dirty="0" err="1">
                <a:solidFill>
                  <a:srgbClr val="FF0000"/>
                </a:solidFill>
                <a:latin typeface="Consolas" panose="020B0609020204030204" pitchFamily="49" charset="0"/>
                <a:cs typeface="Consolas" panose="020B0609020204030204" pitchFamily="49" charset="0"/>
              </a:rPr>
              <a:t>valueA</a:t>
            </a:r>
            <a:r>
              <a:rPr lang="en-US" altLang="zh-CN" sz="2000" dirty="0">
                <a:latin typeface="Consolas" panose="020B0609020204030204" pitchFamily="49" charset="0"/>
                <a:cs typeface="Consolas" panose="020B0609020204030204" pitchFamily="49" charset="0"/>
              </a:rPr>
              <a:t>, </a:t>
            </a:r>
            <a:r>
              <a:rPr lang="en-US" altLang="zh-CN" sz="2000" dirty="0" err="1">
                <a:solidFill>
                  <a:srgbClr val="00B0F0"/>
                </a:solidFill>
                <a:latin typeface="Consolas" panose="020B0609020204030204" pitchFamily="49" charset="0"/>
                <a:cs typeface="Consolas" panose="020B0609020204030204" pitchFamily="49" charset="0"/>
              </a:rPr>
              <a:t>valueB</a:t>
            </a:r>
            <a:r>
              <a:rPr lang="en-US" altLang="zh-CN" sz="2000" dirty="0">
                <a:latin typeface="Consolas" panose="020B0609020204030204" pitchFamily="49" charset="0"/>
                <a:cs typeface="Consolas" panose="020B0609020204030204" pitchFamily="49" charset="0"/>
              </a:rPr>
              <a:t>);</a:t>
            </a:r>
            <a:endParaRPr lang="zh-CN" altLang="en-US" sz="2000" dirty="0">
              <a:latin typeface="Consolas" panose="020B0609020204030204" pitchFamily="49" charset="0"/>
              <a:cs typeface="Consolas" panose="020B0609020204030204" pitchFamily="49" charset="0"/>
            </a:endParaRPr>
          </a:p>
        </p:txBody>
      </p:sp>
      <p:sp>
        <p:nvSpPr>
          <p:cNvPr id="14" name="Bent-Up Arrow 13">
            <a:extLst>
              <a:ext uri="{FF2B5EF4-FFF2-40B4-BE49-F238E27FC236}">
                <a16:creationId xmlns:a16="http://schemas.microsoft.com/office/drawing/2014/main" id="{FCD1C455-9070-5905-30E5-1C0FF61BE2E9}"/>
              </a:ext>
            </a:extLst>
          </p:cNvPr>
          <p:cNvSpPr/>
          <p:nvPr/>
        </p:nvSpPr>
        <p:spPr>
          <a:xfrm flipH="1">
            <a:off x="4050145" y="4728964"/>
            <a:ext cx="3626561" cy="1020726"/>
          </a:xfrm>
          <a:prstGeom prst="bentUpArrow">
            <a:avLst>
              <a:gd name="adj1" fmla="val 8333"/>
              <a:gd name="adj2" fmla="val 10417"/>
              <a:gd name="adj3" fmla="val 29167"/>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cxnSp>
        <p:nvCxnSpPr>
          <p:cNvPr id="17" name="Straight Connector 16">
            <a:extLst>
              <a:ext uri="{FF2B5EF4-FFF2-40B4-BE49-F238E27FC236}">
                <a16:creationId xmlns:a16="http://schemas.microsoft.com/office/drawing/2014/main" id="{92C98242-7132-FB9A-6F10-0D2327D6DF1A}"/>
              </a:ext>
            </a:extLst>
          </p:cNvPr>
          <p:cNvCxnSpPr>
            <a:cxnSpLocks/>
          </p:cNvCxnSpPr>
          <p:nvPr/>
        </p:nvCxnSpPr>
        <p:spPr>
          <a:xfrm>
            <a:off x="7676706" y="4750230"/>
            <a:ext cx="0" cy="99946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sp>
        <p:nvSpPr>
          <p:cNvPr id="19" name="Bent-Up Arrow 18">
            <a:extLst>
              <a:ext uri="{FF2B5EF4-FFF2-40B4-BE49-F238E27FC236}">
                <a16:creationId xmlns:a16="http://schemas.microsoft.com/office/drawing/2014/main" id="{4F7C62F9-4620-0078-FE8A-67927DE4DCEA}"/>
              </a:ext>
            </a:extLst>
          </p:cNvPr>
          <p:cNvSpPr/>
          <p:nvPr/>
        </p:nvSpPr>
        <p:spPr>
          <a:xfrm flipH="1">
            <a:off x="6342174" y="4728963"/>
            <a:ext cx="2488861" cy="1225269"/>
          </a:xfrm>
          <a:prstGeom prst="bentUpArrow">
            <a:avLst>
              <a:gd name="adj1" fmla="val 8333"/>
              <a:gd name="adj2" fmla="val 10417"/>
              <a:gd name="adj3" fmla="val 24790"/>
            </a:avLst>
          </a:prstGeom>
          <a:solidFill>
            <a:srgbClr val="05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cxnSp>
        <p:nvCxnSpPr>
          <p:cNvPr id="21" name="Straight Connector 20">
            <a:extLst>
              <a:ext uri="{FF2B5EF4-FFF2-40B4-BE49-F238E27FC236}">
                <a16:creationId xmlns:a16="http://schemas.microsoft.com/office/drawing/2014/main" id="{A3081698-D302-07C0-E9DF-7FD6D3FC0FAF}"/>
              </a:ext>
            </a:extLst>
          </p:cNvPr>
          <p:cNvCxnSpPr>
            <a:cxnSpLocks/>
          </p:cNvCxnSpPr>
          <p:nvPr/>
        </p:nvCxnSpPr>
        <p:spPr>
          <a:xfrm>
            <a:off x="8820402" y="4728962"/>
            <a:ext cx="0" cy="1216751"/>
          </a:xfrm>
          <a:prstGeom prst="line">
            <a:avLst/>
          </a:prstGeom>
          <a:ln w="76200">
            <a:solidFill>
              <a:srgbClr val="05B0F0"/>
            </a:solidFill>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1559005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79"/>
            <a:ext cx="9357605" cy="1204980"/>
            <a:chOff x="1887176" y="1780606"/>
            <a:chExt cx="2252932" cy="527046"/>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21850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传递参数时，绝大多数编译器的参数传递方向都是“自右向左”</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函数的调用</a:t>
              </a:r>
            </a:p>
          </p:txBody>
        </p:sp>
      </p:grpSp>
      <p:sp>
        <p:nvSpPr>
          <p:cNvPr id="8" name="内容占位符 2">
            <a:extLst>
              <a:ext uri="{FF2B5EF4-FFF2-40B4-BE49-F238E27FC236}">
                <a16:creationId xmlns:a16="http://schemas.microsoft.com/office/drawing/2014/main" id="{CD621350-3FF7-222D-80E8-887124CB7E06}"/>
              </a:ext>
            </a:extLst>
          </p:cNvPr>
          <p:cNvSpPr txBox="1">
            <a:spLocks/>
          </p:cNvSpPr>
          <p:nvPr/>
        </p:nvSpPr>
        <p:spPr bwMode="auto">
          <a:xfrm>
            <a:off x="1686890" y="3150478"/>
            <a:ext cx="7129463" cy="2966995"/>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01		.data</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02</a:t>
            </a:r>
            <a:r>
              <a:rPr lang="zh-CN" altLang="en-US" sz="1600" kern="100" dirty="0">
                <a:solidFill>
                  <a:sysClr val="windowText" lastClr="000000"/>
                </a:solidFill>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String</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string</a:t>
            </a:r>
            <a:r>
              <a:rPr lang="zh-CN" altLang="en-US" sz="1600" kern="100" dirty="0">
                <a:solidFill>
                  <a:sysClr val="windowText" lastClr="000000"/>
                </a:solidFill>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valueA</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 %d and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valueB</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 %d\n"</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03</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04		.text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05	</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省略其他代码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06		mv	a2, t1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a2&lt;- </a:t>
            </a:r>
            <a:r>
              <a:rPr kumimoji="0" lang="en-US"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valueB</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07		mv	a1, t0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a1&lt;- </a:t>
            </a:r>
            <a:r>
              <a:rPr kumimoji="0" lang="en-US"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valueA</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08		la	a0, String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a0&lt;- String</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09		</a:t>
            </a:r>
            <a:r>
              <a:rPr kumimoji="0"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call	</a:t>
            </a:r>
            <a:r>
              <a:rPr kumimoji="0"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printf</a:t>
            </a:r>
            <a:endParaRPr kumimoji="0" lang="zh-CN"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Tree>
    <p:custDataLst>
      <p:tags r:id="rId1"/>
    </p:custDataLst>
    <p:extLst>
      <p:ext uri="{BB962C8B-B14F-4D97-AF65-F5344CB8AC3E}">
        <p14:creationId xmlns:p14="http://schemas.microsoft.com/office/powerpoint/2010/main" val="1504982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224471"/>
            <a:ext cx="9357605" cy="1502699"/>
            <a:chOff x="1887176" y="1650388"/>
            <a:chExt cx="2252932" cy="657264"/>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198628" cy="21850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EEF101D-0D02-CDA5-2370-28D3636BCE9A}"/>
                </a:ext>
              </a:extLst>
            </p:cNvPr>
            <p:cNvSpPr/>
            <p:nvPr/>
          </p:nvSpPr>
          <p:spPr>
            <a:xfrm>
              <a:off x="1887176" y="1650388"/>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函数的实现</a:t>
              </a:r>
            </a:p>
          </p:txBody>
        </p:sp>
      </p:grpSp>
      <p:sp>
        <p:nvSpPr>
          <p:cNvPr id="7" name="内容占位符 2">
            <a:extLst>
              <a:ext uri="{FF2B5EF4-FFF2-40B4-BE49-F238E27FC236}">
                <a16:creationId xmlns:a16="http://schemas.microsoft.com/office/drawing/2014/main" id="{96897ADD-C00B-5DB0-3A8D-30241AD1925C}"/>
              </a:ext>
            </a:extLst>
          </p:cNvPr>
          <p:cNvSpPr txBox="1">
            <a:spLocks/>
          </p:cNvSpPr>
          <p:nvPr/>
        </p:nvSpPr>
        <p:spPr bwMode="auto">
          <a:xfrm>
            <a:off x="1529974" y="2154307"/>
            <a:ext cx="9132052" cy="4203871"/>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0A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以下为</a:t>
            </a:r>
            <a:r>
              <a:rPr kumimoji="0" lang="en-US"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printf</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相关代码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0B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stdout</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.byte	</a:t>
            </a:r>
            <a:r>
              <a:rPr kumimoji="0" lang="en-US" altLang="zh-CN" sz="1600" b="1" i="0" u="none" strike="noStrike" kern="1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0, 0, ......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标准输出流，共</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size</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个字节</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0C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0D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printf</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0E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省略如下功能代码：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0F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根据</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a0</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所指的格式用字符串中的转换说明，将</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a1~ax</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中的值转换为字符序列</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10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存储到标准输出流</a:t>
            </a:r>
            <a:r>
              <a:rPr kumimoji="0" lang="en-US"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stdout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中</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11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遇</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'\n'</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或输出流已满，自陷进入操作系统处理例程</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12			la	a0, 4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puts</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13			la	a1, </a:t>
            </a:r>
            <a:r>
              <a:rPr kumimoji="0" lang="en-US"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stdout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14			</a:t>
            </a:r>
            <a:r>
              <a:rPr kumimoji="0"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ecall</a:t>
            </a:r>
            <a:endParaRPr kumimoji="0" lang="zh-CN"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15</a:t>
            </a:r>
            <a:r>
              <a:rPr lang="zh-CN" altLang="en-US" sz="1600" kern="100" dirty="0">
                <a:solidFill>
                  <a:sysClr val="windowText" lastClr="000000"/>
                </a:solidFill>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省略其他代码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16			ret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Tree>
    <p:custDataLst>
      <p:tags r:id="rId1"/>
    </p:custDataLst>
    <p:extLst>
      <p:ext uri="{BB962C8B-B14F-4D97-AF65-F5344CB8AC3E}">
        <p14:creationId xmlns:p14="http://schemas.microsoft.com/office/powerpoint/2010/main" val="2253347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79"/>
            <a:ext cx="9719111" cy="3051641"/>
            <a:chOff x="1887176" y="1780606"/>
            <a:chExt cx="2339968" cy="1334757"/>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285664" cy="10262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每次调用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函数，传递参数的个数都是不固定的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参数的个数取决于需要打印的变量的个数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因此调用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函数需要同时使用寄存器和内存的分配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如果传递给</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函数的参数个数多于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先使用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存储前</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个参数值，剩下的参数则被分配到内存栈帧中</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函数的可变参数列表</a:t>
              </a:r>
            </a:p>
          </p:txBody>
        </p:sp>
      </p:grpSp>
    </p:spTree>
    <p:custDataLst>
      <p:tags r:id="rId1"/>
    </p:custDataLst>
    <p:extLst>
      <p:ext uri="{BB962C8B-B14F-4D97-AF65-F5344CB8AC3E}">
        <p14:creationId xmlns:p14="http://schemas.microsoft.com/office/powerpoint/2010/main" val="3690036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79"/>
            <a:ext cx="9719111" cy="3928803"/>
            <a:chOff x="1887176" y="1780606"/>
            <a:chExt cx="2339968" cy="1718419"/>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285664" cy="140987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函数的转换说明与参数无法一一对应，例如：</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("The value of nothing is %d\n");</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调用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函数的参数由调用者负责</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作为被调用者，</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函数开始执行后会</a:t>
              </a:r>
              <a:r>
                <a:rPr lang="zh-CN" altLang="en-US" sz="2000" dirty="0">
                  <a:solidFill>
                    <a:srgbClr val="B88F4D"/>
                  </a:solidFill>
                  <a:latin typeface="微软雅黑" panose="020B0503020204020204" pitchFamily="34" charset="-122"/>
                  <a:ea typeface="微软雅黑" panose="020B0503020204020204" pitchFamily="34" charset="-122"/>
                </a:rPr>
                <a:t>假定正确的参数已被传递</a:t>
              </a: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寄存器：格式用字符串的首地址</a:t>
              </a: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：对应于说明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的参数</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无论此时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中的值是什么，都会作为参数被转换</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0"/>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printf</a:t>
              </a:r>
              <a:r>
                <a:rPr lang="zh-CN" altLang="en-US" sz="2800" dirty="0">
                  <a:solidFill>
                    <a:schemeClr val="tx1">
                      <a:lumMod val="85000"/>
                      <a:lumOff val="15000"/>
                    </a:schemeClr>
                  </a:solidFill>
                </a:rPr>
                <a:t>函数的可变参数列表</a:t>
              </a:r>
            </a:p>
          </p:txBody>
        </p:sp>
      </p:grpSp>
    </p:spTree>
    <p:custDataLst>
      <p:tags r:id="rId1"/>
    </p:custDataLst>
    <p:extLst>
      <p:ext uri="{BB962C8B-B14F-4D97-AF65-F5344CB8AC3E}">
        <p14:creationId xmlns:p14="http://schemas.microsoft.com/office/powerpoint/2010/main" val="470761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78"/>
            <a:ext cx="9719111" cy="3974969"/>
            <a:chOff x="1887176" y="1780606"/>
            <a:chExt cx="2339968" cy="1738612"/>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285664" cy="14300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printf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一样，</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scanf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函数也具有可变参数列表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第一个参数也是一个格式用字符串</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从第二个参数开始，传递的实参都是变量地址，例如：</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scanf</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("%d", &amp;input );</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从输入流的下一个非空白字符开始，找到一个十进制数的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ASCII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序列，将其转化为整数，并存储在对应的变量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input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scanf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函数默认使用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保存第一个形参的值，即格式用字符串的首地址</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保存来自实参“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&amp;input”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的地址</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1"/>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scanf</a:t>
              </a:r>
              <a:r>
                <a:rPr lang="zh-CN" altLang="en-US" sz="2800" dirty="0">
                  <a:solidFill>
                    <a:schemeClr val="tx1">
                      <a:lumMod val="85000"/>
                      <a:lumOff val="15000"/>
                    </a:schemeClr>
                  </a:solidFill>
                </a:rPr>
                <a:t>函数</a:t>
              </a:r>
            </a:p>
          </p:txBody>
        </p:sp>
      </p:grpSp>
    </p:spTree>
    <p:custDataLst>
      <p:tags r:id="rId1"/>
    </p:custDataLst>
    <p:extLst>
      <p:ext uri="{BB962C8B-B14F-4D97-AF65-F5344CB8AC3E}">
        <p14:creationId xmlns:p14="http://schemas.microsoft.com/office/powerpoint/2010/main" val="38486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4"/>
            <a:ext cx="10520454" cy="1666710"/>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取地址运算符“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生成操作对象在内存中的存储地址</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指针变量的取地址运算符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1">
            <a:extLst>
              <a:ext uri="{FF2B5EF4-FFF2-40B4-BE49-F238E27FC236}">
                <a16:creationId xmlns:a16="http://schemas.microsoft.com/office/drawing/2014/main" id="{D6D8E95C-1A0D-2E03-5A73-D1592BD485EF}"/>
              </a:ext>
            </a:extLst>
          </p:cNvPr>
          <p:cNvSpPr>
            <a:spLocks noChangeArrowheads="1"/>
          </p:cNvSpPr>
          <p:nvPr/>
        </p:nvSpPr>
        <p:spPr bwMode="auto">
          <a:xfrm>
            <a:off x="2223702" y="3897707"/>
            <a:ext cx="2626325" cy="1666709"/>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&amp;object;</a:t>
            </a:r>
            <a:endParaRPr kumimoji="1" lang="zh-CN" altLang="en-US" sz="2000" b="0" i="0" u="none" strike="noStrike" kern="0" cap="none" spc="0" normalizeH="0" baseline="0" noProof="0" dirty="0">
              <a:ln>
                <a:noFill/>
              </a:ln>
              <a:solidFill>
                <a:prstClr val="black"/>
              </a:solidFill>
              <a:effectLst/>
              <a:uLnTx/>
              <a:uFillTx/>
              <a:latin typeface="Consolas" panose="020B0609020204030204" pitchFamily="49" charset="0"/>
            </a:endParaRPr>
          </a:p>
        </p:txBody>
      </p:sp>
    </p:spTree>
    <p:custDataLst>
      <p:tags r:id="rId1"/>
    </p:custDataLst>
    <p:extLst>
      <p:ext uri="{BB962C8B-B14F-4D97-AF65-F5344CB8AC3E}">
        <p14:creationId xmlns:p14="http://schemas.microsoft.com/office/powerpoint/2010/main" val="919771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522178"/>
            <a:ext cx="4540195" cy="580994"/>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scanf</a:t>
            </a:r>
            <a:r>
              <a:rPr lang="zh-CN" altLang="en-US" sz="2800" dirty="0">
                <a:solidFill>
                  <a:schemeClr val="tx1">
                    <a:lumMod val="85000"/>
                    <a:lumOff val="15000"/>
                  </a:schemeClr>
                </a:solidFill>
              </a:rPr>
              <a:t>函数的调用</a:t>
            </a:r>
          </a:p>
        </p:txBody>
      </p:sp>
      <p:sp>
        <p:nvSpPr>
          <p:cNvPr id="7" name="内容占位符 2">
            <a:extLst>
              <a:ext uri="{FF2B5EF4-FFF2-40B4-BE49-F238E27FC236}">
                <a16:creationId xmlns:a16="http://schemas.microsoft.com/office/drawing/2014/main" id="{7E2DD545-3E8C-D2C8-61DC-774C05035DE8}"/>
              </a:ext>
            </a:extLst>
          </p:cNvPr>
          <p:cNvSpPr txBox="1">
            <a:spLocks/>
          </p:cNvSpPr>
          <p:nvPr/>
        </p:nvSpPr>
        <p:spPr bwMode="auto">
          <a:xfrm>
            <a:off x="1413013" y="2445192"/>
            <a:ext cx="7901107" cy="3317655"/>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01		.data</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02</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String</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string</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d</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03</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04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text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05</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省略其他代码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06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addi</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t0,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0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&amp;input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，假设</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input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位于栈顶</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07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mv</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a1, t0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a1&lt;- &amp;input</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08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la</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a0,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String</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a0&lt;- </a:t>
            </a:r>
            <a:r>
              <a:rPr kumimoji="0" lang="pt-BR"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String</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09		</a:t>
            </a:r>
            <a:r>
              <a:rPr kumimoji="0" lang="pt-BR"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call</a:t>
            </a:r>
            <a:r>
              <a:rPr kumimoji="0" lang="pt-BR"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scanf</a:t>
            </a:r>
            <a:endParaRPr kumimoji="0" lang="zh-CN"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0A</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lw</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t0, 0(</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sp</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input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，已得到输入的整数</a:t>
            </a:r>
          </a:p>
        </p:txBody>
      </p:sp>
    </p:spTree>
    <p:custDataLst>
      <p:tags r:id="rId1"/>
    </p:custDataLst>
    <p:extLst>
      <p:ext uri="{BB962C8B-B14F-4D97-AF65-F5344CB8AC3E}">
        <p14:creationId xmlns:p14="http://schemas.microsoft.com/office/powerpoint/2010/main" val="8776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1EEF101D-0D02-CDA5-2370-28D3636BCE9A}"/>
              </a:ext>
            </a:extLst>
          </p:cNvPr>
          <p:cNvSpPr/>
          <p:nvPr/>
        </p:nvSpPr>
        <p:spPr>
          <a:xfrm>
            <a:off x="711427" y="1522178"/>
            <a:ext cx="4540195" cy="580994"/>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scanf</a:t>
            </a:r>
            <a:r>
              <a:rPr lang="zh-CN" altLang="en-US" sz="2800" dirty="0">
                <a:solidFill>
                  <a:schemeClr val="tx1">
                    <a:lumMod val="85000"/>
                    <a:lumOff val="15000"/>
                  </a:schemeClr>
                </a:solidFill>
              </a:rPr>
              <a:t>函数的实现</a:t>
            </a:r>
          </a:p>
        </p:txBody>
      </p:sp>
      <p:sp>
        <p:nvSpPr>
          <p:cNvPr id="4" name="内容占位符 2">
            <a:extLst>
              <a:ext uri="{FF2B5EF4-FFF2-40B4-BE49-F238E27FC236}">
                <a16:creationId xmlns:a16="http://schemas.microsoft.com/office/drawing/2014/main" id="{9A807EEE-1E3E-BD9A-8771-00FB83FB02A9}"/>
              </a:ext>
            </a:extLst>
          </p:cNvPr>
          <p:cNvSpPr txBox="1">
            <a:spLocks/>
          </p:cNvSpPr>
          <p:nvPr/>
        </p:nvSpPr>
        <p:spPr bwMode="auto">
          <a:xfrm>
            <a:off x="1180216" y="2198042"/>
            <a:ext cx="9086260" cy="4527475"/>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0B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以下为</a:t>
            </a:r>
            <a:r>
              <a:rPr kumimoji="0" lang="pt-BR"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scanf</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相关代码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0C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stdin</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.byte	</a:t>
            </a:r>
            <a:r>
              <a:rPr kumimoji="0" lang="pt-BR" altLang="zh-CN" sz="1600" b="1" i="0" u="none" strike="noStrike" kern="1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0, 0, ......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标准输入流，共</a:t>
            </a:r>
            <a:r>
              <a:rPr kumimoji="0" lang="pt-BR"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size</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个字节</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0D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endPar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0E </a:t>
            </a:r>
            <a:r>
              <a:rPr kumimoji="0" lang="pt-BR" altLang="zh-CN" sz="1600" b="1" i="0" u="none" strike="noStrike" kern="100" cap="none" spc="0" normalizeH="0" baseline="0" noProof="0" dirty="0" err="1">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scanf</a:t>
            </a: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0F</a:t>
            </a:r>
            <a:r>
              <a:rPr lang="zh-CN" altLang="en-US" sz="1600" kern="100" dirty="0">
                <a:solidFill>
                  <a:srgbClr val="00B050"/>
                </a:solidFill>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省略如下功能代码：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10</a:t>
            </a:r>
            <a:r>
              <a:rPr lang="zh-CN" altLang="en-US" sz="1600" kern="100" dirty="0">
                <a:solidFill>
                  <a:srgbClr val="00B050"/>
                </a:solidFill>
                <a:latin typeface="Consolas" panose="020B0609020204030204" pitchFamily="49" charset="0"/>
                <a:ea typeface="宋体" panose="02010600030101010101" pitchFamily="2" charset="-122"/>
                <a:cs typeface="Consolas" panose="020B0609020204030204" pitchFamily="49" charset="0"/>
              </a:rPr>
              <a:t> </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根据</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a0</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所指的格式用字符串中的转换说明，从</a:t>
            </a:r>
            <a:r>
              <a:rPr kumimoji="0" lang="pt-BR"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stdin</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中找</a:t>
            </a:r>
            <a:r>
              <a:rPr kumimoji="0"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ASCII</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序列</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11</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如果输入流中无字符，则自陷</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12</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如果有字符，根据格式说明寻找相应的</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ASCII</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序列，进行转换，例如</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13</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如果格式说明为“</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%d</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”，抛弃掉开头的空白字符，</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14</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读入一串以“非数字”结束的十进制数</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ASCII</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序列，</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15</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如果存在这样的</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ASCII</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序列，就转化为一个二进制整数，并存储</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16		</a:t>
            </a:r>
            <a:r>
              <a:rPr kumimoji="0"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sw</a:t>
            </a:r>
            <a:r>
              <a:rPr kumimoji="0"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t0, 0(a1)	</a:t>
            </a: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存储到</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所指的地址中</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17</a:t>
            </a:r>
            <a:r>
              <a:rPr kumimoji="0" lang="zh-CN" altLang="en-US"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0"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省略其他代码</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en-US"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rPr>
              <a:t>18		ret</a:t>
            </a:r>
            <a:endParaRPr kumimoji="0" lang="zh-CN" altLang="zh-CN" sz="1600" b="1" i="0" u="none" strike="noStrike" kern="100" cap="none" spc="0" normalizeH="0" baseline="0" noProof="0" dirty="0">
              <a:ln>
                <a:noFill/>
              </a:ln>
              <a:solidFill>
                <a:sysClr val="windowText" lastClr="000000"/>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spTree>
    <p:custDataLst>
      <p:tags r:id="rId1"/>
    </p:custDataLst>
    <p:extLst>
      <p:ext uri="{BB962C8B-B14F-4D97-AF65-F5344CB8AC3E}">
        <p14:creationId xmlns:p14="http://schemas.microsoft.com/office/powerpoint/2010/main" val="141278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数组名作为参数传递</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DEBD584A-4D54-D2B6-16FD-684C6192DABC}"/>
              </a:ext>
            </a:extLst>
          </p:cNvPr>
          <p:cNvGrpSpPr/>
          <p:nvPr/>
        </p:nvGrpSpPr>
        <p:grpSpPr>
          <a:xfrm>
            <a:off x="711427" y="1522177"/>
            <a:ext cx="9719111" cy="3513306"/>
            <a:chOff x="1887176" y="1780606"/>
            <a:chExt cx="2339968" cy="1536685"/>
          </a:xfrm>
        </p:grpSpPr>
        <p:sp>
          <p:nvSpPr>
            <p:cNvPr id="4" name="矩形 3">
              <a:extLst>
                <a:ext uri="{FF2B5EF4-FFF2-40B4-BE49-F238E27FC236}">
                  <a16:creationId xmlns:a16="http://schemas.microsoft.com/office/drawing/2014/main" id="{EB6CF098-4190-DC15-CA87-0E49F145F63B}"/>
                </a:ext>
              </a:extLst>
            </p:cNvPr>
            <p:cNvSpPr/>
            <p:nvPr/>
          </p:nvSpPr>
          <p:spPr>
            <a:xfrm>
              <a:off x="1941480" y="2089150"/>
              <a:ext cx="2285664" cy="122814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假如省略“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运算符：</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scanf</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("%d", input );</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会产生</a:t>
              </a:r>
              <a:r>
                <a:rPr lang="zh-CN" altLang="en-US" sz="2000" dirty="0">
                  <a:solidFill>
                    <a:srgbClr val="C00000"/>
                  </a:solidFill>
                  <a:latin typeface="微软雅黑" panose="020B0503020204020204" pitchFamily="34" charset="-122"/>
                  <a:ea typeface="微软雅黑" panose="020B0503020204020204" pitchFamily="34" charset="-122"/>
                </a:rPr>
                <a:t>运行时错误</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错误在执行程序的过程中被发现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程序正试图去修改一个它不能访问的内存单元</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input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值为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，由于存储单元</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属于系统保留空间，不可被程序修改，在执行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行的指令时，发生错误</a:t>
              </a:r>
            </a:p>
          </p:txBody>
        </p:sp>
        <p:sp>
          <p:nvSpPr>
            <p:cNvPr id="6" name="矩形 5">
              <a:extLst>
                <a:ext uri="{FF2B5EF4-FFF2-40B4-BE49-F238E27FC236}">
                  <a16:creationId xmlns:a16="http://schemas.microsoft.com/office/drawing/2014/main" id="{1EEF101D-0D02-CDA5-2370-28D3636BCE9A}"/>
                </a:ext>
              </a:extLst>
            </p:cNvPr>
            <p:cNvSpPr/>
            <p:nvPr/>
          </p:nvSpPr>
          <p:spPr>
            <a:xfrm>
              <a:off x="1887176" y="1780606"/>
              <a:ext cx="1093095" cy="254121"/>
            </a:xfrm>
            <a:prstGeom prst="rect">
              <a:avLst/>
            </a:prstGeom>
            <a:noFill/>
          </p:spPr>
          <p:txBody>
            <a:bodyPr wrap="square" rtlCol="0">
              <a:spAutoFit/>
            </a:bodyPr>
            <a:lstStyle/>
            <a:p>
              <a:pPr>
                <a:lnSpc>
                  <a:spcPct val="125000"/>
                </a:lnSpc>
              </a:pPr>
              <a:r>
                <a:rPr lang="en-US" altLang="zh-CN" sz="2800" dirty="0" err="1">
                  <a:solidFill>
                    <a:schemeClr val="tx1">
                      <a:lumMod val="85000"/>
                      <a:lumOff val="15000"/>
                    </a:schemeClr>
                  </a:solidFill>
                </a:rPr>
                <a:t>scanf</a:t>
              </a:r>
              <a:r>
                <a:rPr lang="zh-CN" altLang="en-US" sz="2800" dirty="0">
                  <a:solidFill>
                    <a:schemeClr val="tx1">
                      <a:lumMod val="85000"/>
                      <a:lumOff val="15000"/>
                    </a:schemeClr>
                  </a:solidFill>
                </a:rPr>
                <a:t>函数</a:t>
              </a:r>
            </a:p>
          </p:txBody>
        </p:sp>
      </p:grpSp>
      <p:sp>
        <p:nvSpPr>
          <p:cNvPr id="7" name="文本框 4">
            <a:extLst>
              <a:ext uri="{FF2B5EF4-FFF2-40B4-BE49-F238E27FC236}">
                <a16:creationId xmlns:a16="http://schemas.microsoft.com/office/drawing/2014/main" id="{D27146E4-6C51-5A8D-ED49-7F2C14942BAD}"/>
              </a:ext>
            </a:extLst>
          </p:cNvPr>
          <p:cNvSpPr txBox="1"/>
          <p:nvPr/>
        </p:nvSpPr>
        <p:spPr>
          <a:xfrm>
            <a:off x="5219723" y="4925158"/>
            <a:ext cx="6406447" cy="1815882"/>
          </a:xfrm>
          <a:prstGeom prst="rect">
            <a:avLst/>
          </a:prstGeom>
          <a:noFill/>
          <a:ln>
            <a:solidFill>
              <a:srgbClr val="D34817"/>
            </a:solidFill>
          </a:ln>
        </p:spPr>
        <p:txBody>
          <a:bodyPr wrap="square">
            <a:spAutoFit/>
          </a:bodyPr>
          <a:lstStyle/>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04		.text</a:t>
            </a:r>
            <a:endParaRPr kumimoji="1" lang="zh-CN"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05</a:t>
            </a:r>
            <a:r>
              <a:rPr kumimoji="1" lang="zh-CN" altLang="en-US"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省略其他代码</a:t>
            </a: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07		</a:t>
            </a:r>
            <a:r>
              <a:rPr kumimoji="1" lang="pt-BR"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mv	a1, t1</a:t>
            </a: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1"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a1&lt;- input</a:t>
            </a:r>
            <a:endPar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08		la	a0, String	</a:t>
            </a:r>
            <a:r>
              <a:rPr kumimoji="1"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传递参数</a:t>
            </a:r>
            <a:r>
              <a:rPr kumimoji="1" lang="pt-BR"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a0&lt;- String</a:t>
            </a:r>
            <a:endPar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09		</a:t>
            </a:r>
            <a:r>
              <a:rPr kumimoji="1" lang="pt-BR"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call	scanf</a:t>
            </a: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a:t>
            </a:r>
          </a:p>
          <a:p>
            <a:pPr marL="0" marR="0" lvl="0" indent="0" algn="just" defTabSz="914400" eaLnBrk="0" fontAlgn="base" latinLnBrk="0" hangingPunct="0">
              <a:lnSpc>
                <a:spcPct val="100000"/>
              </a:lnSpc>
              <a:spcBef>
                <a:spcPct val="0"/>
              </a:spcBef>
              <a:spcAft>
                <a:spcPct val="0"/>
              </a:spcAft>
              <a:buClrTx/>
              <a:buSzTx/>
              <a:buFontTx/>
              <a:buNone/>
              <a:tabLst>
                <a:tab pos="228600" algn="l"/>
                <a:tab pos="1219200" algn="l"/>
                <a:tab pos="1924050" algn="l"/>
                <a:tab pos="3021330" algn="l"/>
              </a:tabLst>
              <a:defRPr/>
            </a:pPr>
            <a:r>
              <a:rPr kumimoji="1" lang="pt-BR"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16	</a:t>
            </a:r>
            <a:r>
              <a:rPr kumimoji="1" lang="pt-BR"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sw</a:t>
            </a:r>
            <a:r>
              <a:rPr kumimoji="1"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t0</a:t>
            </a:r>
            <a:r>
              <a:rPr kumimoji="1"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0(</a:t>
            </a:r>
            <a:r>
              <a:rPr kumimoji="1" lang="en-US" altLang="zh-CN" sz="1600" b="1" i="0" u="none" strike="noStrike" kern="100" cap="none" spc="0" normalizeH="0" baseline="0" noProof="0" dirty="0" err="1">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a1</a:t>
            </a:r>
            <a:r>
              <a:rPr kumimoji="1" lang="en-US" altLang="zh-CN" sz="1600" b="1" i="0" u="none" strike="noStrike" kern="100" cap="none" spc="0" normalizeH="0" baseline="0" noProof="0" dirty="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1600" b="1" i="0" u="none" strike="noStrike" kern="10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存储到</a:t>
            </a:r>
            <a:r>
              <a:rPr kumimoji="1" lang="en-US" altLang="zh-CN" sz="1600" b="1" i="0" u="none" strike="noStrike" kern="100" cap="none" spc="0" normalizeH="0" baseline="0" noProof="0" dirty="0" err="1">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a1</a:t>
            </a:r>
            <a:r>
              <a:rPr kumimoji="1" lang="zh-CN" altLang="zh-CN" sz="1600" b="1" i="0" u="none" strike="noStrike" kern="100" cap="none" spc="0" normalizeH="0" baseline="0" noProof="0" dirty="0">
                <a:ln>
                  <a:noFill/>
                </a:ln>
                <a:solidFill>
                  <a:srgbClr val="00B050"/>
                </a:solidFill>
                <a:effectLst/>
                <a:uLnTx/>
                <a:uFillTx/>
                <a:latin typeface="Consolas" panose="020B0609020204030204" pitchFamily="49" charset="0"/>
                <a:ea typeface="宋体" panose="02010600030101010101" pitchFamily="2" charset="-122"/>
                <a:cs typeface="Consolas" panose="020B0609020204030204" pitchFamily="49" charset="0"/>
              </a:rPr>
              <a:t>所指的地址中</a:t>
            </a:r>
          </a:p>
        </p:txBody>
      </p:sp>
    </p:spTree>
    <p:custDataLst>
      <p:tags r:id="rId1"/>
    </p:custDataLst>
    <p:extLst>
      <p:ext uri="{BB962C8B-B14F-4D97-AF65-F5344CB8AC3E}">
        <p14:creationId xmlns:p14="http://schemas.microsoft.com/office/powerpoint/2010/main" val="192199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F922A15-7219-E820-7E83-470104B7187C}"/>
              </a:ext>
            </a:extLst>
          </p:cNvPr>
          <p:cNvSpPr/>
          <p:nvPr/>
        </p:nvSpPr>
        <p:spPr>
          <a:xfrm>
            <a:off x="2223702" y="3897707"/>
            <a:ext cx="2626325" cy="742950"/>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4"/>
            <a:ext cx="10520454" cy="2128376"/>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这里的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object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都是局部变量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分配给寄存器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s1</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object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必须被分配到栈帧中</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在内存中的空间分配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1">
            <a:extLst>
              <a:ext uri="{FF2B5EF4-FFF2-40B4-BE49-F238E27FC236}">
                <a16:creationId xmlns:a16="http://schemas.microsoft.com/office/drawing/2014/main" id="{D6D8E95C-1A0D-2E03-5A73-D1592BD485EF}"/>
              </a:ext>
            </a:extLst>
          </p:cNvPr>
          <p:cNvSpPr>
            <a:spLocks noChangeArrowheads="1"/>
          </p:cNvSpPr>
          <p:nvPr/>
        </p:nvSpPr>
        <p:spPr bwMode="auto">
          <a:xfrm>
            <a:off x="2223702" y="3897707"/>
            <a:ext cx="2626325" cy="1666709"/>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effectLst/>
                <a:uLnTx/>
                <a:uFillTx/>
                <a:latin typeface="Consolas" panose="020B0609020204030204" pitchFamily="49" charset="0"/>
              </a:rPr>
              <a:t>ptr</a:t>
            </a:r>
            <a:r>
              <a:rPr kumimoji="1" lang="en-US" altLang="zh-CN" sz="2000" b="0" i="0" u="none" strike="noStrike" kern="0" cap="none" spc="0" normalizeH="0" baseline="0" noProof="0" dirty="0">
                <a:ln>
                  <a:noFill/>
                </a:ln>
                <a:effectLst/>
                <a:uLnTx/>
                <a:uFillTx/>
                <a:latin typeface="Consolas" panose="020B0609020204030204" pitchFamily="49" charset="0"/>
              </a:rPr>
              <a:t> = &amp;object;</a:t>
            </a:r>
            <a:endParaRPr kumimoji="1" lang="zh-CN" altLang="en-US" sz="2000" b="0" i="0" u="none" strike="noStrike" kern="0" cap="none" spc="0" normalizeH="0" baseline="0" noProof="0" dirty="0">
              <a:ln>
                <a:noFill/>
              </a:ln>
              <a:effectLst/>
              <a:uLnTx/>
              <a:uFillTx/>
              <a:latin typeface="Consolas" panose="020B0609020204030204" pitchFamily="49" charset="0"/>
            </a:endParaRPr>
          </a:p>
        </p:txBody>
      </p:sp>
      <p:pic>
        <p:nvPicPr>
          <p:cNvPr id="6" name="图片 2">
            <a:extLst>
              <a:ext uri="{FF2B5EF4-FFF2-40B4-BE49-F238E27FC236}">
                <a16:creationId xmlns:a16="http://schemas.microsoft.com/office/drawing/2014/main" id="{A9CB6FF7-7CD6-614B-C026-693836E78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01" y="3834371"/>
            <a:ext cx="2160587"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圆角 7">
            <a:extLst>
              <a:ext uri="{FF2B5EF4-FFF2-40B4-BE49-F238E27FC236}">
                <a16:creationId xmlns:a16="http://schemas.microsoft.com/office/drawing/2014/main" id="{1CB55F9C-0407-AFC2-3ED8-B4C825891BD2}"/>
              </a:ext>
            </a:extLst>
          </p:cNvPr>
          <p:cNvSpPr/>
          <p:nvPr/>
        </p:nvSpPr>
        <p:spPr>
          <a:xfrm>
            <a:off x="6728254" y="4269182"/>
            <a:ext cx="1291281" cy="69823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69758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3D8F25F7-07F0-DABA-96F1-CAA80B5ED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225" y="3897707"/>
            <a:ext cx="2189121" cy="229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F922A15-7219-E820-7E83-470104B7187C}"/>
              </a:ext>
            </a:extLst>
          </p:cNvPr>
          <p:cNvSpPr/>
          <p:nvPr/>
        </p:nvSpPr>
        <p:spPr>
          <a:xfrm>
            <a:off x="2223702" y="4821466"/>
            <a:ext cx="2626325" cy="742950"/>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4"/>
            <a:ext cx="10520454" cy="2128376"/>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这里的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object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都是局部变量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分配给寄存器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s1</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object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必须被分配到栈帧中</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在内存中的空间分配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1">
            <a:extLst>
              <a:ext uri="{FF2B5EF4-FFF2-40B4-BE49-F238E27FC236}">
                <a16:creationId xmlns:a16="http://schemas.microsoft.com/office/drawing/2014/main" id="{D6D8E95C-1A0D-2E03-5A73-D1592BD485EF}"/>
              </a:ext>
            </a:extLst>
          </p:cNvPr>
          <p:cNvSpPr>
            <a:spLocks noChangeArrowheads="1"/>
          </p:cNvSpPr>
          <p:nvPr/>
        </p:nvSpPr>
        <p:spPr bwMode="auto">
          <a:xfrm>
            <a:off x="2223702" y="3897707"/>
            <a:ext cx="2626325" cy="1666709"/>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effectLst/>
                <a:uLnTx/>
                <a:uFillTx/>
                <a:latin typeface="Consolas" panose="020B0609020204030204" pitchFamily="49" charset="0"/>
              </a:rPr>
              <a:t>ptr</a:t>
            </a:r>
            <a:r>
              <a:rPr kumimoji="1" lang="en-US" altLang="zh-CN" sz="2000" b="0" i="0" u="none" strike="noStrike" kern="0" cap="none" spc="0" normalizeH="0" baseline="0" noProof="0" dirty="0">
                <a:ln>
                  <a:noFill/>
                </a:ln>
                <a:effectLst/>
                <a:uLnTx/>
                <a:uFillTx/>
                <a:latin typeface="Consolas" panose="020B0609020204030204" pitchFamily="49" charset="0"/>
              </a:rPr>
              <a:t> = &amp;object;</a:t>
            </a:r>
            <a:endParaRPr kumimoji="1" lang="zh-CN" altLang="en-US" sz="2000" b="0" i="0" u="none" strike="noStrike" kern="0" cap="none" spc="0" normalizeH="0" baseline="0" noProof="0" dirty="0">
              <a:ln>
                <a:noFill/>
              </a:ln>
              <a:effectLst/>
              <a:uLnTx/>
              <a:uFillTx/>
              <a:latin typeface="Consolas" panose="020B0609020204030204" pitchFamily="49" charset="0"/>
            </a:endParaRPr>
          </a:p>
        </p:txBody>
      </p:sp>
      <p:sp>
        <p:nvSpPr>
          <p:cNvPr id="8" name="矩形: 圆角 7">
            <a:extLst>
              <a:ext uri="{FF2B5EF4-FFF2-40B4-BE49-F238E27FC236}">
                <a16:creationId xmlns:a16="http://schemas.microsoft.com/office/drawing/2014/main" id="{1CB55F9C-0407-AFC2-3ED8-B4C825891BD2}"/>
              </a:ext>
            </a:extLst>
          </p:cNvPr>
          <p:cNvSpPr/>
          <p:nvPr/>
        </p:nvSpPr>
        <p:spPr>
          <a:xfrm>
            <a:off x="8637372" y="4345621"/>
            <a:ext cx="1303638" cy="69823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内容占位符 2">
            <a:extLst>
              <a:ext uri="{FF2B5EF4-FFF2-40B4-BE49-F238E27FC236}">
                <a16:creationId xmlns:a16="http://schemas.microsoft.com/office/drawing/2014/main" id="{38CC3B11-408F-723D-4B86-8E2A013B9491}"/>
              </a:ext>
            </a:extLst>
          </p:cNvPr>
          <p:cNvSpPr txBox="1">
            <a:spLocks/>
          </p:cNvSpPr>
          <p:nvPr/>
        </p:nvSpPr>
        <p:spPr bwMode="auto">
          <a:xfrm>
            <a:off x="2229858" y="5812783"/>
            <a:ext cx="5240337" cy="942975"/>
          </a:xfrm>
          <a:prstGeom prst="rect">
            <a:avLst/>
          </a:prstGeom>
          <a:solidFill>
            <a:srgbClr val="CCECFF"/>
          </a:solidFill>
          <a:ln w="9525">
            <a:solidFill>
              <a:srgbClr val="D34817"/>
            </a:solidFill>
            <a:miter lim="800000"/>
            <a:headEnd/>
            <a:tailEnd/>
          </a:ln>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li		t0, 4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x5 = 4</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sw		t0, 0(</a:t>
            </a:r>
            <a:r>
              <a:rPr kumimoji="0" lang="pt-BR" altLang="zh-CN" sz="1600" b="1" i="0" u="none" strike="noStrike" kern="0" cap="none" spc="0" normalizeH="0" baseline="0" noProof="0" dirty="0">
                <a:ln>
                  <a:noFill/>
                </a:ln>
                <a:solidFill>
                  <a:prstClr val="black"/>
                </a:solidFill>
                <a:effectLst/>
                <a:highlight>
                  <a:srgbClr val="FFFF00"/>
                </a:highlight>
                <a:uLnTx/>
                <a:uFillTx/>
                <a:latin typeface="Consolas" panose="020B0609020204030204" pitchFamily="49" charset="0"/>
                <a:ea typeface="黑体" panose="02010609060101010101" pitchFamily="49" charset="-122"/>
              </a:rPr>
              <a:t>sp</a:t>
            </a: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object = 4;</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mv		s1, sp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ptr = &amp;object;</a:t>
            </a:r>
          </a:p>
        </p:txBody>
      </p:sp>
      <p:sp>
        <p:nvSpPr>
          <p:cNvPr id="10" name="箭头: 圆角右 9">
            <a:extLst>
              <a:ext uri="{FF2B5EF4-FFF2-40B4-BE49-F238E27FC236}">
                <a16:creationId xmlns:a16="http://schemas.microsoft.com/office/drawing/2014/main" id="{B2288211-C044-8B82-D51A-BCF23190A4E8}"/>
              </a:ext>
            </a:extLst>
          </p:cNvPr>
          <p:cNvSpPr/>
          <p:nvPr/>
        </p:nvSpPr>
        <p:spPr>
          <a:xfrm rot="5400000">
            <a:off x="5103231" y="4958466"/>
            <a:ext cx="492211" cy="4758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BDA80E58-DA77-1703-EA02-DE1F72D7DECD}"/>
              </a:ext>
            </a:extLst>
          </p:cNvPr>
          <p:cNvSpPr txBox="1"/>
          <p:nvPr/>
        </p:nvSpPr>
        <p:spPr>
          <a:xfrm>
            <a:off x="5693442" y="4950283"/>
            <a:ext cx="1107996" cy="369332"/>
          </a:xfrm>
          <a:prstGeom prst="rect">
            <a:avLst/>
          </a:prstGeom>
          <a:noFill/>
        </p:spPr>
        <p:txBody>
          <a:bodyPr wrap="none" rtlCol="0">
            <a:spAutoFit/>
          </a:bodyPr>
          <a:lstStyle/>
          <a:p>
            <a:r>
              <a:rPr lang="zh-CN" altLang="en-US" dirty="0"/>
              <a:t>赋值过程</a:t>
            </a:r>
          </a:p>
        </p:txBody>
      </p:sp>
    </p:spTree>
    <p:custDataLst>
      <p:tags r:id="rId1"/>
    </p:custDataLst>
    <p:extLst>
      <p:ext uri="{BB962C8B-B14F-4D97-AF65-F5344CB8AC3E}">
        <p14:creationId xmlns:p14="http://schemas.microsoft.com/office/powerpoint/2010/main" val="296452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2590039"/>
            <a:chOff x="1887176" y="1780606"/>
            <a:chExt cx="2532899"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解引用运算符“*”</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type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pointer_name</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800100" lvl="1"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pointer_name</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，得到被指针变量</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pointer_name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所指的</a:t>
              </a:r>
              <a:r>
                <a:rPr lang="zh-CN" altLang="en-US" sz="2000" dirty="0">
                  <a:solidFill>
                    <a:srgbClr val="C00000"/>
                  </a:solidFill>
                  <a:latin typeface="微软雅黑" panose="020B0503020204020204" pitchFamily="34" charset="-122"/>
                  <a:ea typeface="微软雅黑" panose="020B0503020204020204" pitchFamily="34" charset="-122"/>
                </a:rPr>
                <a:t>值</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间接操作存储对象里的值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指针变量的间接运算符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1">
            <a:extLst>
              <a:ext uri="{FF2B5EF4-FFF2-40B4-BE49-F238E27FC236}">
                <a16:creationId xmlns:a16="http://schemas.microsoft.com/office/drawing/2014/main" id="{F383ABD5-1B79-5EF2-0145-538A4AEFD5BF}"/>
              </a:ext>
            </a:extLst>
          </p:cNvPr>
          <p:cNvSpPr>
            <a:spLocks noChangeArrowheads="1"/>
          </p:cNvSpPr>
          <p:nvPr/>
        </p:nvSpPr>
        <p:spPr bwMode="auto">
          <a:xfrm>
            <a:off x="1920962" y="4502463"/>
            <a:ext cx="2916708" cy="1965885"/>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effectLst/>
                <a:uLnTx/>
                <a:uFillTx/>
                <a:latin typeface="Consolas" panose="020B0609020204030204" pitchFamily="49" charset="0"/>
              </a:rPr>
              <a:t>ptr</a:t>
            </a:r>
            <a:r>
              <a:rPr kumimoji="1" lang="en-US" altLang="zh-CN" sz="2000" b="0" i="0" u="none" strike="noStrike" kern="0" cap="none" spc="0" normalizeH="0" baseline="0" noProof="0" dirty="0">
                <a:ln>
                  <a:noFill/>
                </a:ln>
                <a:effectLst/>
                <a:uLnTx/>
                <a:uFillTx/>
                <a:latin typeface="Consolas" panose="020B0609020204030204" pitchFamily="49" charset="0"/>
              </a:rPr>
              <a:t> = &amp;object;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a:t>
            </a: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a:t>
            </a: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+ 1;</a:t>
            </a:r>
          </a:p>
        </p:txBody>
      </p:sp>
    </p:spTree>
    <p:custDataLst>
      <p:tags r:id="rId1"/>
    </p:custDataLst>
    <p:extLst>
      <p:ext uri="{BB962C8B-B14F-4D97-AF65-F5344CB8AC3E}">
        <p14:creationId xmlns:p14="http://schemas.microsoft.com/office/powerpoint/2010/main" val="275978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6F043F-6C53-90DC-9B33-32544CEF28F5}"/>
              </a:ext>
            </a:extLst>
          </p:cNvPr>
          <p:cNvSpPr/>
          <p:nvPr/>
        </p:nvSpPr>
        <p:spPr>
          <a:xfrm>
            <a:off x="1655291" y="5121561"/>
            <a:ext cx="2916708" cy="376467"/>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279404"/>
            <a:ext cx="10520454" cy="2128375"/>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解引用运算符“*”</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出现在赋值运算符的右边：表示取得地址单元中的值</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ptr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出现在赋值运算符的左边：表示要修改地址单元中的值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指针变量的间接运算符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5" y="450243"/>
            <a:ext cx="3177713" cy="400110"/>
          </a:xfrm>
          <a:prstGeom prst="rect">
            <a:avLst/>
          </a:prstGeom>
        </p:spPr>
        <p:txBody>
          <a:bodyPr wrap="square">
            <a:spAutoFit/>
          </a:bodyPr>
          <a:lstStyle/>
          <a:p>
            <a:pPr lvl="0"/>
            <a:r>
              <a:rPr lang="zh-CN" altLang="en-US" sz="2000" dirty="0">
                <a:solidFill>
                  <a:srgbClr val="BD934E"/>
                </a:solidFill>
              </a:rPr>
              <a:t>指针和数组的内存分配</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1">
            <a:extLst>
              <a:ext uri="{FF2B5EF4-FFF2-40B4-BE49-F238E27FC236}">
                <a16:creationId xmlns:a16="http://schemas.microsoft.com/office/drawing/2014/main" id="{F383ABD5-1B79-5EF2-0145-538A4AEFD5BF}"/>
              </a:ext>
            </a:extLst>
          </p:cNvPr>
          <p:cNvSpPr>
            <a:spLocks noChangeArrowheads="1"/>
          </p:cNvSpPr>
          <p:nvPr/>
        </p:nvSpPr>
        <p:spPr bwMode="auto">
          <a:xfrm>
            <a:off x="1655291" y="3532144"/>
            <a:ext cx="2916708" cy="1965885"/>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object;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int *</a:t>
            </a:r>
            <a:r>
              <a:rPr kumimoji="1" lang="en-US" altLang="zh-CN" sz="2000" b="0" i="0" u="none" strike="noStrike" kern="0" cap="none" spc="0" normalizeH="0" baseline="0" noProof="0" dirty="0" err="1">
                <a:ln>
                  <a:noFill/>
                </a:ln>
                <a:solidFill>
                  <a:prstClr val="black"/>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 </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Consolas" panose="020B0609020204030204" pitchFamily="49" charset="0"/>
              </a:rPr>
              <a:t>object = 4;</a:t>
            </a:r>
            <a:endParaRPr kumimoji="1" lang="zh-CN" altLang="zh-CN" sz="2000" b="0" i="0" u="none" strike="noStrike" kern="0" cap="none" spc="0" normalizeH="0" baseline="0" noProof="0" dirty="0">
              <a:ln>
                <a:noFill/>
              </a:ln>
              <a:solidFill>
                <a:prstClr val="black"/>
              </a:solidFill>
              <a:effectLst/>
              <a:uLnTx/>
              <a:uFillTx/>
              <a:latin typeface="Consolas" panose="020B0609020204030204" pitchFamily="49"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err="1">
                <a:ln>
                  <a:noFill/>
                </a:ln>
                <a:effectLst/>
                <a:uLnTx/>
                <a:uFillTx/>
                <a:latin typeface="Consolas" panose="020B0609020204030204" pitchFamily="49" charset="0"/>
              </a:rPr>
              <a:t>ptr</a:t>
            </a:r>
            <a:r>
              <a:rPr kumimoji="1" lang="en-US" altLang="zh-CN" sz="2000" b="0" i="0" u="none" strike="noStrike" kern="0" cap="none" spc="0" normalizeH="0" baseline="0" noProof="0" dirty="0">
                <a:ln>
                  <a:noFill/>
                </a:ln>
                <a:effectLst/>
                <a:uLnTx/>
                <a:uFillTx/>
                <a:latin typeface="Consolas" panose="020B0609020204030204" pitchFamily="49" charset="0"/>
              </a:rPr>
              <a:t> = &amp;object;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a:t>
            </a: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a:t>
            </a:r>
            <a:r>
              <a:rPr kumimoji="1" lang="en-US" altLang="zh-CN" sz="2000" b="0" i="0" u="none" strike="noStrike" kern="0" cap="none" spc="0" normalizeH="0" baseline="0" noProof="0" dirty="0" err="1">
                <a:ln>
                  <a:noFill/>
                </a:ln>
                <a:solidFill>
                  <a:srgbClr val="FF0000"/>
                </a:solidFill>
                <a:effectLst/>
                <a:uLnTx/>
                <a:uFillTx/>
                <a:latin typeface="Consolas" panose="020B0609020204030204" pitchFamily="49" charset="0"/>
              </a:rPr>
              <a:t>ptr</a:t>
            </a:r>
            <a:r>
              <a:rPr kumimoji="1" lang="en-US" altLang="zh-CN" sz="2000" b="0" i="0" u="none" strike="noStrike" kern="0" cap="none" spc="0" normalizeH="0" baseline="0" noProof="0" dirty="0">
                <a:ln>
                  <a:noFill/>
                </a:ln>
                <a:solidFill>
                  <a:srgbClr val="FF0000"/>
                </a:solidFill>
                <a:effectLst/>
                <a:uLnTx/>
                <a:uFillTx/>
                <a:latin typeface="Consolas" panose="020B0609020204030204" pitchFamily="49" charset="0"/>
              </a:rPr>
              <a:t> + 1;</a:t>
            </a:r>
          </a:p>
        </p:txBody>
      </p:sp>
      <p:sp>
        <p:nvSpPr>
          <p:cNvPr id="5" name="内容占位符 2">
            <a:extLst>
              <a:ext uri="{FF2B5EF4-FFF2-40B4-BE49-F238E27FC236}">
                <a16:creationId xmlns:a16="http://schemas.microsoft.com/office/drawing/2014/main" id="{12D7F7F7-C318-051C-7B36-32F36E84752D}"/>
              </a:ext>
            </a:extLst>
          </p:cNvPr>
          <p:cNvSpPr txBox="1">
            <a:spLocks/>
          </p:cNvSpPr>
          <p:nvPr/>
        </p:nvSpPr>
        <p:spPr bwMode="auto">
          <a:xfrm>
            <a:off x="1655291" y="5740166"/>
            <a:ext cx="5495925" cy="1009650"/>
          </a:xfrm>
          <a:prstGeom prst="rect">
            <a:avLst/>
          </a:prstGeom>
          <a:solidFill>
            <a:srgbClr val="CCECFF"/>
          </a:solidFill>
          <a:ln w="9525">
            <a:solidFill>
              <a:srgbClr val="D34817"/>
            </a:solidFill>
            <a:miter lim="800000"/>
            <a:headEnd/>
            <a:tailEnd/>
          </a:ln>
        </p:spPr>
        <p:txBody>
          <a:bodyPr/>
          <a:lstStyle>
            <a:lvl1pPr marL="273050" indent="-27305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lw		t0, 0(</a:t>
            </a:r>
            <a:r>
              <a:rPr kumimoji="0" lang="pt-BR" altLang="zh-CN" sz="1600" b="1" i="0" u="none" strike="noStrike" kern="0" cap="none" spc="0" normalizeH="0" baseline="0" noProof="0" dirty="0">
                <a:ln>
                  <a:noFill/>
                </a:ln>
                <a:solidFill>
                  <a:srgbClr val="FF0000"/>
                </a:solidFill>
                <a:effectLst/>
                <a:uLnTx/>
                <a:uFillTx/>
                <a:latin typeface="Consolas" panose="020B0609020204030204" pitchFamily="49" charset="0"/>
                <a:ea typeface="黑体" panose="02010609060101010101" pitchFamily="49" charset="-122"/>
              </a:rPr>
              <a:t>s1</a:t>
            </a: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t0 &lt;- *ptr</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addi	t0, t0, 1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*ptr + 1</a:t>
            </a:r>
          </a:p>
          <a:p>
            <a:pPr marL="273050" marR="0" lvl="0" indent="-273050" defTabSz="91440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sw		t0, 0(</a:t>
            </a:r>
            <a:r>
              <a:rPr kumimoji="0" lang="pt-BR" altLang="zh-CN" sz="1600" b="1" i="0" u="none" strike="noStrike" kern="0" cap="none" spc="0" normalizeH="0" baseline="0" noProof="0" dirty="0">
                <a:ln>
                  <a:noFill/>
                </a:ln>
                <a:solidFill>
                  <a:srgbClr val="FF0000"/>
                </a:solidFill>
                <a:effectLst/>
                <a:uLnTx/>
                <a:uFillTx/>
                <a:latin typeface="Consolas" panose="020B0609020204030204" pitchFamily="49" charset="0"/>
                <a:ea typeface="黑体" panose="02010609060101010101" pitchFamily="49" charset="-122"/>
              </a:rPr>
              <a:t>s1</a:t>
            </a:r>
            <a:r>
              <a:rPr kumimoji="0" lang="pt-BR" altLang="zh-CN" sz="1600" b="1" i="0" u="none" strike="noStrike" kern="0" cap="none" spc="0" normalizeH="0" baseline="0" noProof="0" dirty="0">
                <a:ln>
                  <a:noFill/>
                </a:ln>
                <a:solidFill>
                  <a:prstClr val="black"/>
                </a:solidFill>
                <a:effectLst/>
                <a:uLnTx/>
                <a:uFillTx/>
                <a:latin typeface="Consolas" panose="020B0609020204030204" pitchFamily="49" charset="0"/>
                <a:ea typeface="黑体" panose="02010609060101010101" pitchFamily="49" charset="-122"/>
              </a:rPr>
              <a:t>)	</a:t>
            </a:r>
            <a:r>
              <a:rPr kumimoji="0" lang="pt-BR" altLang="zh-CN" sz="1600" b="1" i="0" u="none" strike="noStrike" kern="0" cap="none" spc="0" normalizeH="0" baseline="0" noProof="0" dirty="0">
                <a:ln>
                  <a:noFill/>
                </a:ln>
                <a:solidFill>
                  <a:srgbClr val="00B050"/>
                </a:solidFill>
                <a:effectLst/>
                <a:uLnTx/>
                <a:uFillTx/>
                <a:latin typeface="Consolas" panose="020B0609020204030204" pitchFamily="49" charset="0"/>
                <a:ea typeface="黑体" panose="02010609060101010101" pitchFamily="49" charset="-122"/>
              </a:rPr>
              <a:t># *ptr = *ptr + 1;</a:t>
            </a:r>
          </a:p>
        </p:txBody>
      </p:sp>
      <p:pic>
        <p:nvPicPr>
          <p:cNvPr id="7" name="图片 2">
            <a:extLst>
              <a:ext uri="{FF2B5EF4-FFF2-40B4-BE49-F238E27FC236}">
                <a16:creationId xmlns:a16="http://schemas.microsoft.com/office/drawing/2014/main" id="{02B80965-6B42-0163-EF14-07BD08574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3" y="3489375"/>
            <a:ext cx="205422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箭头: 圆角右 7">
            <a:extLst>
              <a:ext uri="{FF2B5EF4-FFF2-40B4-BE49-F238E27FC236}">
                <a16:creationId xmlns:a16="http://schemas.microsoft.com/office/drawing/2014/main" id="{7841E9A5-904C-55E6-5CD4-1F5DF451A4FB}"/>
              </a:ext>
            </a:extLst>
          </p:cNvPr>
          <p:cNvSpPr/>
          <p:nvPr/>
        </p:nvSpPr>
        <p:spPr>
          <a:xfrm rot="5400000">
            <a:off x="4769450" y="5217447"/>
            <a:ext cx="492211" cy="4758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32474C85-8D12-98E5-42DE-55969F4E0BD4}"/>
              </a:ext>
            </a:extLst>
          </p:cNvPr>
          <p:cNvSpPr txBox="1"/>
          <p:nvPr/>
        </p:nvSpPr>
        <p:spPr>
          <a:xfrm>
            <a:off x="5359661" y="5209264"/>
            <a:ext cx="1107996" cy="369332"/>
          </a:xfrm>
          <a:prstGeom prst="rect">
            <a:avLst/>
          </a:prstGeom>
          <a:noFill/>
        </p:spPr>
        <p:txBody>
          <a:bodyPr wrap="none" rtlCol="0">
            <a:spAutoFit/>
          </a:bodyPr>
          <a:lstStyle/>
          <a:p>
            <a:r>
              <a:rPr lang="zh-CN" altLang="en-US" dirty="0"/>
              <a:t>运算过程</a:t>
            </a:r>
          </a:p>
        </p:txBody>
      </p:sp>
    </p:spTree>
    <p:custDataLst>
      <p:tags r:id="rId1"/>
    </p:custDataLst>
    <p:extLst>
      <p:ext uri="{BB962C8B-B14F-4D97-AF65-F5344CB8AC3E}">
        <p14:creationId xmlns:p14="http://schemas.microsoft.com/office/powerpoint/2010/main" val="3874214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22387</TotalTime>
  <Words>5613</Words>
  <Application>Microsoft Macintosh PowerPoint</Application>
  <PresentationFormat>Widescreen</PresentationFormat>
  <Paragraphs>630</Paragraphs>
  <Slides>52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等线</vt:lpstr>
      <vt:lpstr>KaiTi</vt:lpstr>
      <vt:lpstr>微软雅黑</vt:lpstr>
      <vt:lpstr>黑体</vt:lpstr>
      <vt:lpstr>Arial</vt:lpstr>
      <vt:lpstr>Calibri</vt:lpstr>
      <vt:lpstr>Consolas</vt:lpstr>
      <vt:lpstr>Perpetua</vt:lpstr>
      <vt:lpstr>Wingdings</vt:lpstr>
      <vt:lpstr>Wingdings 2</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1273</cp:revision>
  <dcterms:created xsi:type="dcterms:W3CDTF">2019-06-19T02:08:00Z</dcterms:created>
  <dcterms:modified xsi:type="dcterms:W3CDTF">2023-05-27T07:03:33Z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